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191E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9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617931575_1991x1322.jpg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740627569_2880x1920.jpg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996267730_2880x1920.jpg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996267730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740627569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136959463_1989x1321.jpg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617931575_1991x1322.jpg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bg>
      <p:bgPr>
        <a:solidFill>
          <a:srgbClr val="191E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pic>
        <p:nvPicPr>
          <p:cNvPr id="73" name="white.png" descr="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48264" y="12425775"/>
            <a:ext cx="4076443" cy="121472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91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3F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4" name="black.png" descr="bl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41772" y="12429744"/>
            <a:ext cx="4072119" cy="121472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Relationship Id="rId4" Type="http://schemas.openxmlformats.org/officeDocument/2006/relationships/image" Target="../media/image15.tif"/><Relationship Id="rId5" Type="http://schemas.openxmlformats.org/officeDocument/2006/relationships/image" Target="../media/image16.tif"/><Relationship Id="rId6" Type="http://schemas.openxmlformats.org/officeDocument/2006/relationships/image" Target="../media/image17.tif"/><Relationship Id="rId7" Type="http://schemas.openxmlformats.org/officeDocument/2006/relationships/image" Target="../media/image18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theguardian.com/world/2020/mar/13/first-covid-19-case-happened-in-november-china-government-records-show-report" TargetMode="External"/><Relationship Id="rId3" Type="http://schemas.openxmlformats.org/officeDocument/2006/relationships/hyperlink" Target="https://time.com/5882918/zhang-yongzhen-interview-china-coronavirus-genome/" TargetMode="External"/><Relationship Id="rId4" Type="http://schemas.openxmlformats.org/officeDocument/2006/relationships/hyperlink" Target="https://www.statnews.com/2020/03/17/a-fiasco-in-the-making-as-the-coronavirus-pandemic-takes-hold-we-are-making-decisions-without-reliable-data/" TargetMode="External"/><Relationship Id="rId5" Type="http://schemas.openxmlformats.org/officeDocument/2006/relationships/hyperlink" Target="https://ourworldindata.org/grapher/full-list-total-tests-for-covid-19?time=2020-02-20..2020-04-01" TargetMode="Externa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Relationship Id="rId4" Type="http://schemas.openxmlformats.org/officeDocument/2006/relationships/image" Target="../media/image24.tif"/><Relationship Id="rId5" Type="http://schemas.openxmlformats.org/officeDocument/2006/relationships/image" Target="../media/image25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theguardian.com/world/2020/mar/13/first-covid-19-case-happened-in-november-china-government-records-show-report" TargetMode="External"/><Relationship Id="rId3" Type="http://schemas.openxmlformats.org/officeDocument/2006/relationships/hyperlink" Target="https://time.com/5882918/zhang-yongzhen-interview-china-coronavirus-genome/" TargetMode="External"/><Relationship Id="rId4" Type="http://schemas.openxmlformats.org/officeDocument/2006/relationships/hyperlink" Target="https://www.statnews.com/2020/03/17/a-fiasco-in-the-making-as-the-coronavirus-pandemic-takes-hold-we-are-making-decisions-without-reliable-data/" TargetMode="External"/><Relationship Id="rId5" Type="http://schemas.openxmlformats.org/officeDocument/2006/relationships/hyperlink" Target="https://ourworldindata.org/grapher/full-list-total-tests-for-covid-19?time=2020-02-20..2020-04-01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white.png" descr="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5408" y="3903622"/>
            <a:ext cx="20851898" cy="6213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sp>
        <p:nvSpPr>
          <p:cNvPr id="215" name="But qPCR has problems that sequencing can overcome…"/>
          <p:cNvSpPr txBox="1"/>
          <p:nvPr/>
        </p:nvSpPr>
        <p:spPr>
          <a:xfrm>
            <a:off x="1206500" y="2796537"/>
            <a:ext cx="21971000" cy="8273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spcBef>
                <a:spcPts val="1800"/>
              </a:spcBef>
              <a:defRPr spc="-55" sz="5500">
                <a:solidFill>
                  <a:srgbClr val="000000"/>
                </a:solidFill>
              </a:defRPr>
            </a:lvl1pPr>
          </a:lstStyle>
          <a:p>
            <a:pPr/>
            <a:r>
              <a:t>But qPCR has problems that sequencing can overcome…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4166" y="3974084"/>
            <a:ext cx="10004461" cy="540275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https://www.forbes.com/sites/joshuacohen/2021/03/17/latest-covid-19-variant-discovered-in-france-isnt-detected-by-standard-pcr-tests/?sh=21b42f877e18"/>
          <p:cNvSpPr txBox="1"/>
          <p:nvPr/>
        </p:nvSpPr>
        <p:spPr>
          <a:xfrm>
            <a:off x="-1539156" y="13152289"/>
            <a:ext cx="2165252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https://www.forbes.com/sites/joshuacohen/2021/03/17/latest-covid-19-variant-discovered-in-france-isnt-detected-by-standard-pcr-tests/?sh=21b42f877e18</a:t>
            </a:r>
          </a:p>
        </p:txBody>
      </p:sp>
      <p:sp>
        <p:nvSpPr>
          <p:cNvPr id="218" name="Single Mismatches in qPCR assays can “completely abolish PCR amplification”"/>
          <p:cNvSpPr txBox="1"/>
          <p:nvPr/>
        </p:nvSpPr>
        <p:spPr>
          <a:xfrm>
            <a:off x="11463665" y="4061023"/>
            <a:ext cx="1106733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300">
                <a:solidFill>
                  <a:srgbClr val="444444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Single Mismatches in qPCR assays can “completely abolish PCR amplification”</a:t>
            </a:r>
          </a:p>
        </p:txBody>
      </p:sp>
      <p:sp>
        <p:nvSpPr>
          <p:cNvPr id="219" name="https://www.ncbi.nlm.nih.gov/pmc/articles/PMC2797725/"/>
          <p:cNvSpPr txBox="1"/>
          <p:nvPr/>
        </p:nvSpPr>
        <p:spPr>
          <a:xfrm>
            <a:off x="15216141" y="4577524"/>
            <a:ext cx="795558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https://www.ncbi.nlm.nih.gov/pmc/articles/PMC2797725/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80800" y="5210985"/>
            <a:ext cx="8128000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https://41j.com/blog/2020/06/are-there-mutations-in-sars-cov-2-cdc-qpcr-primer-sites/"/>
          <p:cNvSpPr txBox="1"/>
          <p:nvPr/>
        </p:nvSpPr>
        <p:spPr>
          <a:xfrm>
            <a:off x="13281702" y="11479080"/>
            <a:ext cx="1004646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https://41j.com/blog/2020/06/are-there-mutations-in-sars-cov-2-cdc-qpcr-primer-sites/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900" y="3949700"/>
            <a:ext cx="19126200" cy="5816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and without new tools, it’s still true…."/>
          <p:cNvSpPr txBox="1"/>
          <p:nvPr/>
        </p:nvSpPr>
        <p:spPr>
          <a:xfrm>
            <a:off x="13536612" y="9889489"/>
            <a:ext cx="10721976" cy="845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and without new tools, it’s still true….</a:t>
            </a:r>
          </a:p>
        </p:txBody>
      </p:sp>
      <p:sp>
        <p:nvSpPr>
          <p:cNvPr id="225" name="We’re not ready for the next pandemic…"/>
          <p:cNvSpPr txBox="1"/>
          <p:nvPr/>
        </p:nvSpPr>
        <p:spPr>
          <a:xfrm>
            <a:off x="13970" y="2777489"/>
            <a:ext cx="11605261" cy="845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We’re not ready for the next pandemic…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white.png" descr="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5408" y="3751222"/>
            <a:ext cx="20851898" cy="6213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ACSeq is… for pandemic respon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is… for pandemic response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4934" y="7832759"/>
            <a:ext cx="7661760" cy="4587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006" y="10873666"/>
            <a:ext cx="2438161" cy="155296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ample, RNA -&gt; cDNA (RT)…"/>
          <p:cNvSpPr txBox="1"/>
          <p:nvPr/>
        </p:nvSpPr>
        <p:spPr>
          <a:xfrm>
            <a:off x="-32026" y="3397656"/>
            <a:ext cx="6765495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Sample, RNA -&gt; cDNA (RT)</a:t>
            </a:r>
          </a:p>
          <a:p>
            <a:pPr>
              <a:defRPr sz="3800"/>
            </a:pPr>
            <a:r>
              <a:t>Optionally deplete human RNA</a:t>
            </a:r>
          </a:p>
        </p:txBody>
      </p:sp>
      <p:sp>
        <p:nvSpPr>
          <p:cNvPr id="233" name="Line"/>
          <p:cNvSpPr/>
          <p:nvPr/>
        </p:nvSpPr>
        <p:spPr>
          <a:xfrm flipH="1">
            <a:off x="1204019" y="4639157"/>
            <a:ext cx="1" cy="6223312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236" name="Group"/>
          <p:cNvGrpSpPr/>
          <p:nvPr/>
        </p:nvGrpSpPr>
        <p:grpSpPr>
          <a:xfrm>
            <a:off x="10673041" y="8388777"/>
            <a:ext cx="7877264" cy="8832423"/>
            <a:chOff x="0" y="0"/>
            <a:chExt cx="7877263" cy="8832422"/>
          </a:xfrm>
        </p:grpSpPr>
        <p:pic>
          <p:nvPicPr>
            <p:cNvPr id="23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877264" cy="88324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466" y="447125"/>
              <a:ext cx="7818331" cy="5212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Line"/>
          <p:cNvSpPr/>
          <p:nvPr/>
        </p:nvSpPr>
        <p:spPr>
          <a:xfrm>
            <a:off x="6715883" y="10801860"/>
            <a:ext cx="367802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8" name="User facing report"/>
          <p:cNvSpPr txBox="1"/>
          <p:nvPr/>
        </p:nvSpPr>
        <p:spPr>
          <a:xfrm>
            <a:off x="19517086" y="10916234"/>
            <a:ext cx="4095027" cy="67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User facing report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44200" y="4776938"/>
            <a:ext cx="2473764" cy="122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Line"/>
          <p:cNvSpPr/>
          <p:nvPr/>
        </p:nvSpPr>
        <p:spPr>
          <a:xfrm flipV="1">
            <a:off x="6614283" y="5095010"/>
            <a:ext cx="7869936" cy="53050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1" name="Cloud"/>
          <p:cNvSpPr/>
          <p:nvPr/>
        </p:nvSpPr>
        <p:spPr>
          <a:xfrm>
            <a:off x="14523916" y="2904909"/>
            <a:ext cx="3678020" cy="221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2" name="New Variant/Pathogen discovery…"/>
          <p:cNvSpPr txBox="1"/>
          <p:nvPr/>
        </p:nvSpPr>
        <p:spPr>
          <a:xfrm>
            <a:off x="18457928" y="2836367"/>
            <a:ext cx="4550665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New Variant/Pathogen discovery</a:t>
            </a:r>
          </a:p>
          <a:p>
            <a:pPr algn="l"/>
            <a:r>
              <a:t>Global monitoring network</a:t>
            </a: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829444" y="3710138"/>
            <a:ext cx="5190604" cy="533334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https://www.biorxiv.org/content/10.1101/2020.11.10.375022v1.full"/>
          <p:cNvSpPr txBox="1"/>
          <p:nvPr/>
        </p:nvSpPr>
        <p:spPr>
          <a:xfrm>
            <a:off x="19774133" y="9087589"/>
            <a:ext cx="4623817" cy="27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https://www.biorxiv.org/content/10.1101/2020.11.10.375022v1.full</a:t>
            </a:r>
          </a:p>
        </p:txBody>
      </p:sp>
      <p:sp>
        <p:nvSpPr>
          <p:cNvPr id="245" name="QIAseq FX Single-cell RNA-seq library kit (Qiagen) coupled with human rRNA depletion"/>
          <p:cNvSpPr txBox="1"/>
          <p:nvPr/>
        </p:nvSpPr>
        <p:spPr>
          <a:xfrm>
            <a:off x="12303288" y="7544830"/>
            <a:ext cx="651023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solidFill>
                  <a:srgbClr val="1919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QIAseq FX Single-cell RNA-seq library kit (Qiagen) coupled with human rRNA depletion</a:t>
            </a:r>
          </a:p>
        </p:txBody>
      </p:sp>
      <p:sp>
        <p:nvSpPr>
          <p:cNvPr id="246" name="Line"/>
          <p:cNvSpPr/>
          <p:nvPr/>
        </p:nvSpPr>
        <p:spPr>
          <a:xfrm>
            <a:off x="18782608" y="7697230"/>
            <a:ext cx="146565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OVID19 Time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COVID19 Timeline</a:t>
            </a:r>
          </a:p>
        </p:txBody>
      </p:sp>
      <p:sp>
        <p:nvSpPr>
          <p:cNvPr id="249" name="Line"/>
          <p:cNvSpPr/>
          <p:nvPr/>
        </p:nvSpPr>
        <p:spPr>
          <a:xfrm>
            <a:off x="3808017" y="6832866"/>
            <a:ext cx="1776019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0" name="Line"/>
          <p:cNvSpPr/>
          <p:nvPr/>
        </p:nvSpPr>
        <p:spPr>
          <a:xfrm flipV="1">
            <a:off x="3819130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1" name="17th Nov 2019…"/>
          <p:cNvSpPr txBox="1"/>
          <p:nvPr/>
        </p:nvSpPr>
        <p:spPr>
          <a:xfrm>
            <a:off x="2060853" y="7549197"/>
            <a:ext cx="1863586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17th Nov 2019</a:t>
            </a:r>
          </a:p>
          <a:p>
            <a:pPr algn="r">
              <a:defRPr sz="2100"/>
            </a:pPr>
            <a:r>
              <a:t>First Case</a:t>
            </a:r>
          </a:p>
        </p:txBody>
      </p:sp>
      <p:sp>
        <p:nvSpPr>
          <p:cNvPr id="252" name="https://www.theguardian.com/world/2020/mar/13/first-covid-19-case-happened-in-november-china-government-records-show-report…"/>
          <p:cNvSpPr txBox="1"/>
          <p:nvPr/>
        </p:nvSpPr>
        <p:spPr>
          <a:xfrm>
            <a:off x="9431056" y="12825958"/>
            <a:ext cx="10543795" cy="808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https://www.theguardian.com/world/2020/mar/13/first-covid-19-case-happened-in-november-china-government-records-show-report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https://time.com/5882918/zhang-yongzhen-interview-china-coronavirus-genome/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https://www.statnews.com/2020/03/17/a-fiasco-in-the-making-as-the-coronavirus-pandemic-takes-hold-we-are-making-decisions-without-reliable-data/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https://ourworldindata.org/grapher/full-list-total-tests-for-covid-19?time=2020-02-20..2020-04-01</a:t>
            </a:r>
          </a:p>
        </p:txBody>
      </p:sp>
      <p:sp>
        <p:nvSpPr>
          <p:cNvPr id="253" name="Line"/>
          <p:cNvSpPr/>
          <p:nvPr/>
        </p:nvSpPr>
        <p:spPr>
          <a:xfrm flipV="1">
            <a:off x="5762230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4" name="3rd Jan 2020…"/>
          <p:cNvSpPr txBox="1"/>
          <p:nvPr/>
        </p:nvSpPr>
        <p:spPr>
          <a:xfrm>
            <a:off x="3940711" y="7441958"/>
            <a:ext cx="2198828" cy="72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3rd Jan 2020</a:t>
            </a:r>
          </a:p>
          <a:p>
            <a:pPr algn="r">
              <a:defRPr sz="2100"/>
            </a:pPr>
            <a:r>
              <a:t>Sample Received</a:t>
            </a:r>
          </a:p>
        </p:txBody>
      </p:sp>
      <p:sp>
        <p:nvSpPr>
          <p:cNvPr id="255" name="Line"/>
          <p:cNvSpPr/>
          <p:nvPr/>
        </p:nvSpPr>
        <p:spPr>
          <a:xfrm flipV="1">
            <a:off x="58892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6" name="5th Jan 2020…"/>
          <p:cNvSpPr txBox="1"/>
          <p:nvPr/>
        </p:nvSpPr>
        <p:spPr>
          <a:xfrm>
            <a:off x="3522483" y="5437670"/>
            <a:ext cx="2451127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5th Jan 2020</a:t>
            </a:r>
          </a:p>
          <a:p>
            <a:pPr algn="r">
              <a:defRPr sz="2100"/>
            </a:pPr>
            <a:r>
              <a:t>Sample Sequenced</a:t>
            </a:r>
          </a:p>
        </p:txBody>
      </p:sp>
      <p:sp>
        <p:nvSpPr>
          <p:cNvPr id="257" name="Line"/>
          <p:cNvSpPr/>
          <p:nvPr/>
        </p:nvSpPr>
        <p:spPr>
          <a:xfrm flipV="1">
            <a:off x="61940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8" name="11th Jan 2020…"/>
          <p:cNvSpPr txBox="1"/>
          <p:nvPr/>
        </p:nvSpPr>
        <p:spPr>
          <a:xfrm>
            <a:off x="6098005" y="5437670"/>
            <a:ext cx="1843051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11th Jan 2020</a:t>
            </a:r>
          </a:p>
          <a:p>
            <a:pPr>
              <a:defRPr sz="2100"/>
            </a:pPr>
            <a:r>
              <a:t>Seq. Released</a:t>
            </a:r>
          </a:p>
        </p:txBody>
      </p:sp>
      <p:sp>
        <p:nvSpPr>
          <p:cNvPr id="259" name="Line"/>
          <p:cNvSpPr/>
          <p:nvPr/>
        </p:nvSpPr>
        <p:spPr>
          <a:xfrm flipV="1">
            <a:off x="6448294" y="6820166"/>
            <a:ext cx="1" cy="6262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17th Jan 2020…"/>
          <p:cNvSpPr txBox="1"/>
          <p:nvPr/>
        </p:nvSpPr>
        <p:spPr>
          <a:xfrm>
            <a:off x="6366274" y="7498930"/>
            <a:ext cx="1814513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17th Jan 2020</a:t>
            </a:r>
          </a:p>
          <a:p>
            <a:pPr>
              <a:defRPr sz="2100"/>
            </a:pPr>
            <a:r>
              <a:t>(Berlin)</a:t>
            </a:r>
          </a:p>
        </p:txBody>
      </p:sp>
      <p:sp>
        <p:nvSpPr>
          <p:cNvPr id="261" name="Line"/>
          <p:cNvSpPr/>
          <p:nvPr/>
        </p:nvSpPr>
        <p:spPr>
          <a:xfrm flipV="1">
            <a:off x="11376068" y="6231993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2" name="17th March 2020…"/>
          <p:cNvSpPr txBox="1"/>
          <p:nvPr/>
        </p:nvSpPr>
        <p:spPr>
          <a:xfrm>
            <a:off x="8539446" y="5437670"/>
            <a:ext cx="2243368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17th March 2020</a:t>
            </a:r>
          </a:p>
          <a:p>
            <a:pPr algn="l">
              <a:defRPr sz="2100"/>
            </a:pPr>
            <a:r>
              <a:t>“no ability to test”</a:t>
            </a:r>
          </a:p>
        </p:txBody>
      </p:sp>
      <p:sp>
        <p:nvSpPr>
          <p:cNvPr id="263" name="Line"/>
          <p:cNvSpPr/>
          <p:nvPr/>
        </p:nvSpPr>
        <p:spPr>
          <a:xfrm flipV="1">
            <a:off x="9661129" y="6820166"/>
            <a:ext cx="1" cy="6262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4" name="29th March 2020…"/>
          <p:cNvSpPr txBox="1"/>
          <p:nvPr/>
        </p:nvSpPr>
        <p:spPr>
          <a:xfrm>
            <a:off x="9580846" y="7474978"/>
            <a:ext cx="2135621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29th March 2020</a:t>
            </a:r>
          </a:p>
          <a:p>
            <a:pPr algn="l">
              <a:defRPr sz="2100"/>
            </a:pPr>
            <a:r>
              <a:t>~1M Tests in US</a:t>
            </a:r>
          </a:p>
        </p:txBody>
      </p:sp>
      <p:sp>
        <p:nvSpPr>
          <p:cNvPr id="265" name="Line"/>
          <p:cNvSpPr/>
          <p:nvPr/>
        </p:nvSpPr>
        <p:spPr>
          <a:xfrm flipV="1">
            <a:off x="169763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12th Sept 2020…"/>
          <p:cNvSpPr txBox="1"/>
          <p:nvPr/>
        </p:nvSpPr>
        <p:spPr>
          <a:xfrm>
            <a:off x="15880047" y="5437670"/>
            <a:ext cx="2451127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12th Sept 2020</a:t>
            </a:r>
          </a:p>
          <a:p>
            <a:pPr>
              <a:defRPr sz="2100"/>
            </a:pPr>
            <a:r>
              <a:t>~100M Tests in US</a:t>
            </a:r>
          </a:p>
        </p:txBody>
      </p:sp>
      <p:sp>
        <p:nvSpPr>
          <p:cNvPr id="267" name="2 Months from first case to sequence.…"/>
          <p:cNvSpPr txBox="1"/>
          <p:nvPr/>
        </p:nvSpPr>
        <p:spPr>
          <a:xfrm>
            <a:off x="233864" y="11585408"/>
            <a:ext cx="8930272" cy="1953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100"/>
            </a:pPr>
            <a:r>
              <a:t>2 Months from first case to sequence.</a:t>
            </a:r>
          </a:p>
          <a:p>
            <a:pPr algn="l">
              <a:defRPr sz="4100"/>
            </a:pPr>
            <a:r>
              <a:t>~5 Months from first case to 1M Tests</a:t>
            </a:r>
          </a:p>
          <a:p>
            <a:pPr algn="l">
              <a:defRPr sz="4100"/>
            </a:pPr>
            <a:r>
              <a:t>~10 Months for 100M Tests</a:t>
            </a:r>
          </a:p>
        </p:txBody>
      </p:sp>
      <p:sp>
        <p:nvSpPr>
          <p:cNvPr id="268" name="December 11, 2020…"/>
          <p:cNvSpPr txBox="1"/>
          <p:nvPr/>
        </p:nvSpPr>
        <p:spPr>
          <a:xfrm>
            <a:off x="20292787" y="7562525"/>
            <a:ext cx="2436987" cy="7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1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December 11, 2020</a:t>
            </a:r>
          </a:p>
          <a:p>
            <a:pPr defTabSz="457200">
              <a:defRPr sz="21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Vaccine Approved</a:t>
            </a:r>
          </a:p>
        </p:txBody>
      </p:sp>
      <p:sp>
        <p:nvSpPr>
          <p:cNvPr id="269" name="Line"/>
          <p:cNvSpPr/>
          <p:nvPr/>
        </p:nvSpPr>
        <p:spPr>
          <a:xfrm flipV="1">
            <a:off x="21548329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0" name="Line"/>
          <p:cNvSpPr/>
          <p:nvPr/>
        </p:nvSpPr>
        <p:spPr>
          <a:xfrm flipV="1">
            <a:off x="8784830" y="6257393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1" name="30th April 2020…"/>
          <p:cNvSpPr txBox="1"/>
          <p:nvPr/>
        </p:nvSpPr>
        <p:spPr>
          <a:xfrm>
            <a:off x="11337968" y="5437670"/>
            <a:ext cx="2766899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30th April 2020</a:t>
            </a:r>
          </a:p>
          <a:p>
            <a:pPr algn="l">
              <a:defRPr sz="2100"/>
            </a:pPr>
            <a:r>
              <a:t>Phase 1 Vaccine Trials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OVID22 Timeline (ACSeq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COVID22 Timeline (ACSeq)</a:t>
            </a:r>
          </a:p>
        </p:txBody>
      </p:sp>
      <p:sp>
        <p:nvSpPr>
          <p:cNvPr id="274" name="Line"/>
          <p:cNvSpPr/>
          <p:nvPr/>
        </p:nvSpPr>
        <p:spPr>
          <a:xfrm>
            <a:off x="5847477" y="6832866"/>
            <a:ext cx="1317701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5" name="Line"/>
          <p:cNvSpPr/>
          <p:nvPr/>
        </p:nvSpPr>
        <p:spPr>
          <a:xfrm flipV="1">
            <a:off x="5858589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6" name="17th Nov 2022…"/>
          <p:cNvSpPr txBox="1"/>
          <p:nvPr/>
        </p:nvSpPr>
        <p:spPr>
          <a:xfrm>
            <a:off x="4100312" y="7549197"/>
            <a:ext cx="1863586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17th Nov 2022</a:t>
            </a:r>
          </a:p>
          <a:p>
            <a:pPr algn="r">
              <a:defRPr sz="2100"/>
            </a:pPr>
            <a:r>
              <a:t>First Case</a:t>
            </a:r>
          </a:p>
        </p:txBody>
      </p:sp>
      <p:sp>
        <p:nvSpPr>
          <p:cNvPr id="277" name="Line"/>
          <p:cNvSpPr/>
          <p:nvPr/>
        </p:nvSpPr>
        <p:spPr>
          <a:xfrm flipV="1">
            <a:off x="7077789" y="5424970"/>
            <a:ext cx="1" cy="14325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8" name="18th Dec 2022…"/>
          <p:cNvSpPr txBox="1"/>
          <p:nvPr/>
        </p:nvSpPr>
        <p:spPr>
          <a:xfrm>
            <a:off x="7101690" y="8688996"/>
            <a:ext cx="3715018" cy="136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18th Dec 2022</a:t>
            </a:r>
          </a:p>
          <a:p>
            <a:pPr algn="l">
              <a:defRPr sz="2100"/>
            </a:pPr>
            <a:r>
              <a:t>Travel Restrictions on Infected</a:t>
            </a:r>
          </a:p>
          <a:p>
            <a:pPr algn="l">
              <a:defRPr sz="2100"/>
            </a:pPr>
            <a:r>
              <a:t>Vaccine development starts</a:t>
            </a:r>
          </a:p>
        </p:txBody>
      </p:sp>
      <p:sp>
        <p:nvSpPr>
          <p:cNvPr id="279" name="Line"/>
          <p:cNvSpPr/>
          <p:nvPr/>
        </p:nvSpPr>
        <p:spPr>
          <a:xfrm flipV="1">
            <a:off x="5982789" y="62312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0" name="20th Nov 2022…"/>
          <p:cNvSpPr txBox="1"/>
          <p:nvPr/>
        </p:nvSpPr>
        <p:spPr>
          <a:xfrm>
            <a:off x="2979429" y="5202720"/>
            <a:ext cx="3087739" cy="1046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20th Nov 2022</a:t>
            </a:r>
          </a:p>
          <a:p>
            <a:pPr algn="r">
              <a:defRPr sz="2100"/>
            </a:pPr>
            <a:r>
              <a:t>Abnormal RNA Detected</a:t>
            </a:r>
          </a:p>
          <a:p>
            <a:pPr algn="r">
              <a:defRPr sz="2100"/>
            </a:pPr>
            <a:r>
              <a:t>Draft Sequence available</a:t>
            </a:r>
          </a:p>
        </p:txBody>
      </p:sp>
      <p:sp>
        <p:nvSpPr>
          <p:cNvPr id="281" name="Line"/>
          <p:cNvSpPr/>
          <p:nvPr/>
        </p:nvSpPr>
        <p:spPr>
          <a:xfrm flipV="1">
            <a:off x="19015789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2" name="17th Sept 2023…"/>
          <p:cNvSpPr txBox="1"/>
          <p:nvPr/>
        </p:nvSpPr>
        <p:spPr>
          <a:xfrm>
            <a:off x="17843306" y="5202720"/>
            <a:ext cx="2451126" cy="1046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17th Sept 2023</a:t>
            </a:r>
          </a:p>
          <a:p>
            <a:pPr>
              <a:defRPr sz="2100"/>
            </a:pPr>
            <a:r>
              <a:t>Projected Vaccine Trial Completion</a:t>
            </a:r>
          </a:p>
        </p:txBody>
      </p:sp>
      <p:sp>
        <p:nvSpPr>
          <p:cNvPr id="283" name="Draft Sequence available 3 days after infection…"/>
          <p:cNvSpPr txBox="1"/>
          <p:nvPr/>
        </p:nvSpPr>
        <p:spPr>
          <a:xfrm>
            <a:off x="233864" y="11896558"/>
            <a:ext cx="11379645" cy="133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100"/>
            </a:pPr>
            <a:r>
              <a:t>Draft Sequence available 3 days after infection</a:t>
            </a:r>
          </a:p>
          <a:p>
            <a:pPr algn="l">
              <a:defRPr sz="4100"/>
            </a:pPr>
            <a:r>
              <a:t>Kits already deployed. No lead time to scale up. </a:t>
            </a:r>
          </a:p>
        </p:txBody>
      </p:sp>
      <p:sp>
        <p:nvSpPr>
          <p:cNvPr id="284" name="17th Dec 2022…"/>
          <p:cNvSpPr txBox="1"/>
          <p:nvPr/>
        </p:nvSpPr>
        <p:spPr>
          <a:xfrm>
            <a:off x="6987130" y="4578623"/>
            <a:ext cx="3613938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17th Dec 2022</a:t>
            </a:r>
          </a:p>
          <a:p>
            <a:pPr algn="l">
              <a:defRPr sz="2100"/>
            </a:pPr>
            <a:r>
              <a:t>&gt;10 More infections detected</a:t>
            </a:r>
          </a:p>
        </p:txBody>
      </p:sp>
      <p:sp>
        <p:nvSpPr>
          <p:cNvPr id="285" name="Line"/>
          <p:cNvSpPr/>
          <p:nvPr/>
        </p:nvSpPr>
        <p:spPr>
          <a:xfrm flipV="1">
            <a:off x="7192089" y="6825355"/>
            <a:ext cx="1" cy="188385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6" name="Line"/>
          <p:cNvSpPr/>
          <p:nvPr/>
        </p:nvSpPr>
        <p:spPr>
          <a:xfrm flipV="1">
            <a:off x="9715642" y="6219293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7" name="18th March 2023…"/>
          <p:cNvSpPr txBox="1"/>
          <p:nvPr/>
        </p:nvSpPr>
        <p:spPr>
          <a:xfrm>
            <a:off x="9664842" y="5463070"/>
            <a:ext cx="2396453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18th March 2023</a:t>
            </a:r>
          </a:p>
          <a:p>
            <a:pPr algn="l">
              <a:defRPr sz="2100"/>
            </a:pPr>
            <a:r>
              <a:t>Vaccine Developed</a:t>
            </a:r>
          </a:p>
        </p:txBody>
      </p:sp>
      <p:sp>
        <p:nvSpPr>
          <p:cNvPr id="288" name="Line"/>
          <p:cNvSpPr/>
          <p:nvPr/>
        </p:nvSpPr>
        <p:spPr>
          <a:xfrm flipV="1">
            <a:off x="8453866" y="6820166"/>
            <a:ext cx="1" cy="72913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9" name="18th Jan 2023…"/>
          <p:cNvSpPr txBox="1"/>
          <p:nvPr/>
        </p:nvSpPr>
        <p:spPr>
          <a:xfrm>
            <a:off x="8396716" y="7498930"/>
            <a:ext cx="4263086" cy="1046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18th Jan 2023</a:t>
            </a:r>
          </a:p>
          <a:p>
            <a:pPr algn="l">
              <a:defRPr sz="2100"/>
            </a:pPr>
            <a:r>
              <a:t>Number of cases falls to near zero.</a:t>
            </a:r>
          </a:p>
          <a:p>
            <a:pPr algn="l">
              <a:defRPr sz="2100"/>
            </a:pPr>
            <a:r>
              <a:t>Does not leave host country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ACSeq is… for pandemic respon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is… for pandemic response</a:t>
            </a:r>
          </a:p>
        </p:txBody>
      </p:sp>
      <p:sp>
        <p:nvSpPr>
          <p:cNvPr id="292" name="Initial Target Market: Pandemic Response Labs/Sequencing Centers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>
              <a:defRPr spc="-47" sz="4700"/>
            </a:pPr>
            <a:r>
              <a:t>Initial Target Market: Pandemic Response Labs/Sequencing Centers</a:t>
            </a:r>
          </a:p>
          <a:p>
            <a:pPr lvl="1">
              <a:defRPr spc="-47" sz="4700"/>
            </a:pPr>
          </a:p>
          <a:p>
            <a:pPr lvl="1">
              <a:defRPr spc="-47" sz="4700"/>
            </a:pPr>
          </a:p>
          <a:p>
            <a:pPr lvl="1">
              <a:defRPr spc="-47" sz="4700"/>
            </a:pP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6609" y="4593987"/>
            <a:ext cx="15510782" cy="493918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…leading to a cheap point-of-care or at home test (&lt;$1000 device, $10 run)."/>
          <p:cNvSpPr txBox="1"/>
          <p:nvPr/>
        </p:nvSpPr>
        <p:spPr>
          <a:xfrm>
            <a:off x="5838520" y="10300995"/>
            <a:ext cx="18701360" cy="734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…leading to a cheap point-of-care or at home test (&lt;$1000 device, $10 run).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ACSeq is… cheap sequenc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is… cheap sequencing</a:t>
            </a:r>
          </a:p>
        </p:txBody>
      </p:sp>
      <p:sp>
        <p:nvSpPr>
          <p:cNvPr id="297" name="Single molecule Optical Sequencing-by-synthesis (has been done before) but…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 indent="438911" defTabSz="792479">
              <a:spcBef>
                <a:spcPts val="1700"/>
              </a:spcBef>
              <a:defRPr spc="-45" sz="4512"/>
            </a:pPr>
          </a:p>
          <a:p>
            <a:pPr lvl="1" indent="438911" defTabSz="792479">
              <a:spcBef>
                <a:spcPts val="1700"/>
              </a:spcBef>
              <a:defRPr spc="-45" sz="4512"/>
            </a:pPr>
          </a:p>
          <a:p>
            <a:pPr lvl="1" indent="438911" defTabSz="792479">
              <a:spcBef>
                <a:spcPts val="1700"/>
              </a:spcBef>
              <a:defRPr spc="-45" sz="4512"/>
            </a:pPr>
          </a:p>
          <a:p>
            <a:pPr lvl="1" indent="438911" defTabSz="792479">
              <a:spcBef>
                <a:spcPts val="1700"/>
              </a:spcBef>
              <a:defRPr spc="-45" sz="4512"/>
            </a:pPr>
            <a:r>
              <a:t>Single molecule Optical Sequencing-by-synthesis (has been done before) but…</a:t>
            </a:r>
          </a:p>
          <a:p>
            <a:pPr lvl="1" indent="438911" defTabSz="792479">
              <a:spcBef>
                <a:spcPts val="1700"/>
              </a:spcBef>
              <a:defRPr spc="-52" sz="5280"/>
            </a:pPr>
          </a:p>
          <a:p>
            <a:pPr lvl="2" indent="877823" algn="ctr" defTabSz="792479">
              <a:spcBef>
                <a:spcPts val="1700"/>
              </a:spcBef>
              <a:defRPr spc="-65" sz="6528"/>
            </a:pPr>
            <a:r>
              <a:t>Our focus is on cheap instrument and run cost</a:t>
            </a:r>
          </a:p>
          <a:p>
            <a:pPr lvl="2" indent="877823" algn="ctr" defTabSz="792479">
              <a:spcBef>
                <a:spcPts val="1700"/>
              </a:spcBef>
              <a:defRPr spc="-52" sz="5280"/>
            </a:pPr>
          </a:p>
          <a:p>
            <a:pPr lvl="2" indent="877823" defTabSz="792479">
              <a:spcBef>
                <a:spcPts val="1700"/>
              </a:spcBef>
              <a:defRPr spc="-45" sz="4512"/>
            </a:pPr>
            <a:r>
              <a:t>No reversible terminators, higher error rate, short reads. Much much cheaper.</a:t>
            </a:r>
          </a:p>
          <a:p>
            <a:pPr lvl="2" indent="877823" algn="ctr" defTabSz="792479">
              <a:spcBef>
                <a:spcPts val="1700"/>
              </a:spcBef>
              <a:defRPr spc="-52" sz="5280"/>
            </a:pP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3106" y="229573"/>
            <a:ext cx="5177539" cy="468777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Line"/>
          <p:cNvSpPr/>
          <p:nvPr/>
        </p:nvSpPr>
        <p:spPr>
          <a:xfrm flipV="1">
            <a:off x="16736020" y="3378696"/>
            <a:ext cx="1789708" cy="224274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ACSeq is… cheap sequenc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is… cheap sequencing</a:t>
            </a:r>
          </a:p>
        </p:txBody>
      </p:sp>
      <p:sp>
        <p:nvSpPr>
          <p:cNvPr id="302" name="Consumables are: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/>
            <a:r>
              <a:t>Consumables are:</a:t>
            </a:r>
          </a:p>
          <a:p>
            <a:pPr lvl="2"/>
            <a:r>
              <a:t>Simple glass flowcell (current cover glass $0.07)</a:t>
            </a:r>
          </a:p>
          <a:p>
            <a:pPr lvl="2"/>
            <a:r>
              <a:t>Polymerases, labelled nucleotides (comparable to qPCR)</a:t>
            </a:r>
          </a:p>
          <a:p>
            <a:pPr lvl="2"/>
          </a:p>
          <a:p>
            <a:pPr lvl="1"/>
            <a:r>
              <a:t>Instrument cost: </a:t>
            </a:r>
          </a:p>
          <a:p>
            <a:pPr lvl="2"/>
            <a:r>
              <a:t>Consumer grade camera (&lt;&lt;$300)</a:t>
            </a:r>
          </a:p>
          <a:p>
            <a:pPr lvl="2"/>
            <a:r>
              <a:t>Cheap laser diodes ($20)</a:t>
            </a:r>
          </a:p>
          <a:p>
            <a:pPr lvl="2"/>
            <a:r>
              <a:t>Custom fluidics ($50)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ACSeq… Prototy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ACSeq… Prototype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2089" y="2891007"/>
            <a:ext cx="10492410" cy="10139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ACSeq i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is…</a:t>
            </a:r>
          </a:p>
        </p:txBody>
      </p:sp>
      <p:sp>
        <p:nvSpPr>
          <p:cNvPr id="156" name="Pandemic Scale DNA Sequencin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Pandemic Scale DNA Sequencing</a:t>
            </a:r>
          </a:p>
          <a:p>
            <a:pPr/>
          </a:p>
          <a:p>
            <a:pPr algn="ctr"/>
            <a:r>
              <a:t>As cheap as qPCR, with increased accuracy and with richer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ACSeq… Prototy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ACSeq… Prototype</a:t>
            </a:r>
          </a:p>
        </p:txBody>
      </p:sp>
      <p:pic>
        <p:nvPicPr>
          <p:cNvPr id="308" name="ani.gif" descr="ani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8327" y="2539275"/>
            <a:ext cx="14820946" cy="10035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3933" y="4458164"/>
            <a:ext cx="7761171" cy="4799672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ACSeq… next ste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ACSeq… next steps</a:t>
            </a:r>
          </a:p>
        </p:txBody>
      </p:sp>
      <p:pic>
        <p:nvPicPr>
          <p:cNvPr id="3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32205" y="3198203"/>
            <a:ext cx="4344459" cy="8418064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Camera - IMX178 - $300"/>
          <p:cNvSpPr txBox="1"/>
          <p:nvPr/>
        </p:nvSpPr>
        <p:spPr>
          <a:xfrm>
            <a:off x="18114382" y="5306517"/>
            <a:ext cx="347990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Camera - IMX178 - $300</a:t>
            </a:r>
          </a:p>
        </p:txBody>
      </p:sp>
      <p:sp>
        <p:nvSpPr>
          <p:cNvPr id="314" name="Focusing stepper/DC -$20"/>
          <p:cNvSpPr txBox="1"/>
          <p:nvPr/>
        </p:nvSpPr>
        <p:spPr>
          <a:xfrm>
            <a:off x="17987738" y="6864384"/>
            <a:ext cx="373319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Focusing stepper/DC -$20</a:t>
            </a:r>
          </a:p>
        </p:txBody>
      </p:sp>
      <p:sp>
        <p:nvSpPr>
          <p:cNvPr id="315" name="Objective 60/100x -$20"/>
          <p:cNvSpPr txBox="1"/>
          <p:nvPr/>
        </p:nvSpPr>
        <p:spPr>
          <a:xfrm>
            <a:off x="11885879" y="8405317"/>
            <a:ext cx="330464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Objective 60/100x -$20</a:t>
            </a:r>
          </a:p>
        </p:txBody>
      </p:sp>
      <p:sp>
        <p:nvSpPr>
          <p:cNvPr id="316" name="Electro-fluidic system -$20"/>
          <p:cNvSpPr txBox="1"/>
          <p:nvPr/>
        </p:nvSpPr>
        <p:spPr>
          <a:xfrm>
            <a:off x="18092097" y="9438250"/>
            <a:ext cx="376153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Electro-fluidic system -$20</a:t>
            </a:r>
          </a:p>
        </p:txBody>
      </p:sp>
      <p:sp>
        <p:nvSpPr>
          <p:cNvPr id="317" name="Prism…"/>
          <p:cNvSpPr txBox="1"/>
          <p:nvPr/>
        </p:nvSpPr>
        <p:spPr>
          <a:xfrm>
            <a:off x="14107515" y="9745167"/>
            <a:ext cx="893370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Prism</a:t>
            </a:r>
          </a:p>
          <a:p>
            <a:pPr/>
            <a:r>
              <a:t>$20</a:t>
            </a:r>
          </a:p>
        </p:txBody>
      </p:sp>
      <p:sp>
        <p:nvSpPr>
          <p:cNvPr id="318" name="Laser - $20"/>
          <p:cNvSpPr txBox="1"/>
          <p:nvPr/>
        </p:nvSpPr>
        <p:spPr>
          <a:xfrm>
            <a:off x="16386501" y="10386517"/>
            <a:ext cx="166146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Laser - $20</a:t>
            </a:r>
          </a:p>
        </p:txBody>
      </p:sp>
      <p:sp>
        <p:nvSpPr>
          <p:cNvPr id="319" name="50x150mm"/>
          <p:cNvSpPr txBox="1"/>
          <p:nvPr/>
        </p:nvSpPr>
        <p:spPr>
          <a:xfrm>
            <a:off x="7706173" y="8760917"/>
            <a:ext cx="163952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50x150mm</a:t>
            </a:r>
          </a:p>
        </p:txBody>
      </p:sp>
      <p:sp>
        <p:nvSpPr>
          <p:cNvPr id="320" name="Prototype Single Unit Costs, Total: $500+Enclosure"/>
          <p:cNvSpPr txBox="1"/>
          <p:nvPr/>
        </p:nvSpPr>
        <p:spPr>
          <a:xfrm>
            <a:off x="12865706" y="11804470"/>
            <a:ext cx="707745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Prototype Single Unit Costs, Total: $500+Enclosure</a:t>
            </a:r>
          </a:p>
        </p:txBody>
      </p:sp>
      <p:sp>
        <p:nvSpPr>
          <p:cNvPr id="321" name="Filter - $80"/>
          <p:cNvSpPr txBox="1"/>
          <p:nvPr/>
        </p:nvSpPr>
        <p:spPr>
          <a:xfrm>
            <a:off x="18301225" y="6085450"/>
            <a:ext cx="158221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Filter - $80</a:t>
            </a:r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1803" y="10732843"/>
            <a:ext cx="2823279" cy="2784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22744" y="10825503"/>
            <a:ext cx="3943549" cy="2419301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A"/>
          <p:cNvSpPr txBox="1"/>
          <p:nvPr/>
        </p:nvSpPr>
        <p:spPr>
          <a:xfrm>
            <a:off x="1138529" y="11005278"/>
            <a:ext cx="245975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A</a:t>
            </a:r>
          </a:p>
        </p:txBody>
      </p:sp>
      <p:sp>
        <p:nvSpPr>
          <p:cNvPr id="325" name="T"/>
          <p:cNvSpPr txBox="1"/>
          <p:nvPr/>
        </p:nvSpPr>
        <p:spPr>
          <a:xfrm>
            <a:off x="1590565" y="11005278"/>
            <a:ext cx="230937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T</a:t>
            </a:r>
          </a:p>
        </p:txBody>
      </p:sp>
      <p:sp>
        <p:nvSpPr>
          <p:cNvPr id="326" name="G"/>
          <p:cNvSpPr txBox="1"/>
          <p:nvPr/>
        </p:nvSpPr>
        <p:spPr>
          <a:xfrm>
            <a:off x="2027563" y="11005278"/>
            <a:ext cx="268530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G</a:t>
            </a:r>
          </a:p>
        </p:txBody>
      </p:sp>
      <p:sp>
        <p:nvSpPr>
          <p:cNvPr id="327" name="C"/>
          <p:cNvSpPr txBox="1"/>
          <p:nvPr/>
        </p:nvSpPr>
        <p:spPr>
          <a:xfrm>
            <a:off x="2476754" y="11005278"/>
            <a:ext cx="261011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ACSeq next ste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next steps</a:t>
            </a:r>
          </a:p>
        </p:txBody>
      </p:sp>
      <p:sp>
        <p:nvSpPr>
          <p:cNvPr id="330" name="Target specs: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/>
            <a:r>
              <a:t>Target specs:</a:t>
            </a:r>
          </a:p>
          <a:p>
            <a:pPr lvl="1" marL="1308100" indent="-698500">
              <a:buSzPct val="123000"/>
              <a:buChar char="•"/>
            </a:pPr>
          </a:p>
          <a:p>
            <a:pPr lvl="2" marL="1917700" indent="-698500">
              <a:buSzPct val="123000"/>
              <a:buChar char="•"/>
            </a:pPr>
            <a:r>
              <a:t>~20bp reads</a:t>
            </a:r>
          </a:p>
          <a:p>
            <a:pPr lvl="2" marL="1917700" indent="-698500">
              <a:buSzPct val="123000"/>
              <a:buChar char="•"/>
            </a:pPr>
            <a:r>
              <a:t>&lt;5% error rate</a:t>
            </a:r>
          </a:p>
          <a:p>
            <a:pPr lvl="2" marL="1917700" indent="-698500">
              <a:buSzPct val="123000"/>
              <a:buChar char="•"/>
            </a:pPr>
            <a:r>
              <a:t>100,000 to 1M reads</a:t>
            </a:r>
          </a:p>
          <a:p>
            <a:pPr lvl="2" marL="1917700" indent="-698500">
              <a:buSzPct val="123000"/>
              <a:buChar char="•"/>
            </a:pPr>
          </a:p>
          <a:p>
            <a:pPr lvl="2">
              <a:defRPr spc="-37" sz="3700"/>
            </a:pPr>
            <a:r>
              <a:t>Reads and error rates and conservative/based on existing platforms. 15bp is sufficient for alignment to viral genomes. Read count based on single imaging region.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ACSeq next ste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next steps</a:t>
            </a:r>
          </a:p>
        </p:txBody>
      </p:sp>
      <p:sp>
        <p:nvSpPr>
          <p:cNvPr id="333" name="Plan $100K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defTabSz="676909">
              <a:spcBef>
                <a:spcPts val="0"/>
              </a:spcBef>
              <a:defRPr b="1" spc="0" sz="4510">
                <a:solidFill>
                  <a:schemeClr val="accent1"/>
                </a:solidFill>
              </a:defRPr>
            </a:pPr>
            <a:r>
              <a:t>Plan $100K</a:t>
            </a:r>
          </a:p>
          <a:p>
            <a:pPr marL="270764" indent="-270764" defTabSz="291591">
              <a:spcBef>
                <a:spcPts val="0"/>
              </a:spcBef>
              <a:buSzPct val="123000"/>
              <a:buChar char="•"/>
              <a:defRPr spc="0" sz="3198"/>
            </a:pPr>
          </a:p>
          <a:p>
            <a:pPr marL="270764" indent="-270764" defTabSz="291591">
              <a:spcBef>
                <a:spcPts val="0"/>
              </a:spcBef>
              <a:buSzPct val="123000"/>
              <a:buChar char="•"/>
              <a:defRPr spc="0" sz="3198"/>
            </a:pPr>
            <a:r>
              <a:t>Build custom $500 optical prototype.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Company Formation (US, UK and Japan)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One or two more optical platforms (GA2 based) for experimentation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Begin work on strands, image incorporation/bleaching on strand.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Hire consultants that can move to full time (or co-founder level)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Progress provisionals through to full applications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Manage burn over 6 months</a:t>
            </a:r>
          </a:p>
          <a:p>
            <a:pPr defTabSz="291591">
              <a:spcBef>
                <a:spcPts val="0"/>
              </a:spcBef>
              <a:defRPr spc="0" sz="2132"/>
            </a:pPr>
          </a:p>
          <a:p>
            <a:pPr defTabSz="676909">
              <a:spcBef>
                <a:spcPts val="0"/>
              </a:spcBef>
              <a:defRPr b="1" spc="0" sz="4510">
                <a:solidFill>
                  <a:schemeClr val="accent1"/>
                </a:solidFill>
              </a:defRPr>
            </a:pPr>
            <a:r>
              <a:t>Plan $500K (as 100K+)</a:t>
            </a:r>
          </a:p>
          <a:p>
            <a:pPr defTabSz="291591">
              <a:spcBef>
                <a:spcPts val="0"/>
              </a:spcBef>
              <a:defRPr spc="0" sz="2132"/>
            </a:pPr>
          </a:p>
          <a:p>
            <a:pPr marL="270764" indent="-270764" defTabSz="291591">
              <a:spcBef>
                <a:spcPts val="0"/>
              </a:spcBef>
              <a:buSzPct val="123000"/>
              <a:buChar char="•"/>
              <a:defRPr spc="0" sz="3198"/>
            </a:pPr>
            <a:r>
              <a:t>Proof-of-concept on full sequencing.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Proof-of-concept on fluidic approaches.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Develop additional IP covering fluidic/error correction approaches.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Additional IP around nucleotides, imaging approaches.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Manage burn over 1 year.</a:t>
            </a:r>
          </a:p>
          <a:p>
            <a:pPr defTabSz="291591">
              <a:spcBef>
                <a:spcPts val="0"/>
              </a:spcBef>
              <a:defRPr spc="0" sz="2132"/>
            </a:pPr>
          </a:p>
          <a:p>
            <a:pPr defTabSz="676909">
              <a:spcBef>
                <a:spcPts val="0"/>
              </a:spcBef>
              <a:defRPr b="1" spc="0" sz="4510">
                <a:solidFill>
                  <a:schemeClr val="accent1"/>
                </a:solidFill>
              </a:defRPr>
            </a:pPr>
            <a:r>
              <a:t>Plan $5M (as 500K+)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</a:p>
          <a:p>
            <a:pPr marL="270764" indent="-270764" defTabSz="291591">
              <a:spcBef>
                <a:spcPts val="0"/>
              </a:spcBef>
              <a:buSzPct val="123000"/>
              <a:buChar char="•"/>
              <a:defRPr spc="0" sz="3198"/>
            </a:pPr>
            <a:r>
              <a:t>Hiring: IP lead, Biochemistry lead, Hardware lead, Nucleotide development?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Company Formation (US, UK or Japan)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Manage burn over 1 year.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CSeq Te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Team</a:t>
            </a:r>
          </a:p>
        </p:txBody>
      </p:sp>
      <p:sp>
        <p:nvSpPr>
          <p:cNvPr id="159" name="Seed/Pre-seed stage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/>
            <a:r>
              <a:t>Seed/Pre-seed stage</a:t>
            </a:r>
          </a:p>
          <a:p>
            <a:pPr lvl="1"/>
          </a:p>
          <a:p>
            <a:pPr lvl="1"/>
            <a:r>
              <a:t>Solo founder (Nava Whiteford):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Deep background in DNA sequencing technology.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Early employee (~25) at Oxford Nanopore.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Worked on early Illumina instruments at Sanger institute.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CTO of Solid State Nanopore DNA Sequencing Startup (Quantum Biosystems)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Acting COO of XGenomes (YC). Work with Kern Systems (YC) and Demonpore (YC)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Prior relationships with Omniome, DNAe and other sequencing companies.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PhD in Chemical Biology/Bioinf (sequencing by hybridization approach)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OVID19 Diagnostics and Sequenc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COVID19 Diagnostics and Sequencing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OVID19 Time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COVID19 Timeline</a:t>
            </a:r>
          </a:p>
        </p:txBody>
      </p:sp>
      <p:sp>
        <p:nvSpPr>
          <p:cNvPr id="164" name="Line"/>
          <p:cNvSpPr/>
          <p:nvPr/>
        </p:nvSpPr>
        <p:spPr>
          <a:xfrm>
            <a:off x="3808017" y="6832866"/>
            <a:ext cx="1776019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" name="Line"/>
          <p:cNvSpPr/>
          <p:nvPr/>
        </p:nvSpPr>
        <p:spPr>
          <a:xfrm flipV="1">
            <a:off x="3819130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6" name="17th Nov 2019…"/>
          <p:cNvSpPr txBox="1"/>
          <p:nvPr/>
        </p:nvSpPr>
        <p:spPr>
          <a:xfrm>
            <a:off x="2060853" y="7549197"/>
            <a:ext cx="1863586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17th Nov 2019</a:t>
            </a:r>
          </a:p>
          <a:p>
            <a:pPr algn="r">
              <a:defRPr sz="2100"/>
            </a:pPr>
            <a:r>
              <a:t>First Case</a:t>
            </a:r>
          </a:p>
        </p:txBody>
      </p:sp>
      <p:sp>
        <p:nvSpPr>
          <p:cNvPr id="167" name="https://www.theguardian.com/world/2020/mar/13/first-covid-19-case-happened-in-november-china-government-records-show-report…"/>
          <p:cNvSpPr txBox="1"/>
          <p:nvPr/>
        </p:nvSpPr>
        <p:spPr>
          <a:xfrm>
            <a:off x="9431056" y="11682958"/>
            <a:ext cx="10543795" cy="808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https://www.theguardian.com/world/2020/mar/13/first-covid-19-case-happened-in-november-china-government-records-show-report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https://time.com/5882918/zhang-yongzhen-interview-china-coronavirus-genome/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https://www.statnews.com/2020/03/17/a-fiasco-in-the-making-as-the-coronavirus-pandemic-takes-hold-we-are-making-decisions-without-reliable-data/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https://ourworldindata.org/grapher/full-list-total-tests-for-covid-19?time=2020-02-20..2020-04-01</a:t>
            </a:r>
          </a:p>
        </p:txBody>
      </p:sp>
      <p:sp>
        <p:nvSpPr>
          <p:cNvPr id="168" name="Line"/>
          <p:cNvSpPr/>
          <p:nvPr/>
        </p:nvSpPr>
        <p:spPr>
          <a:xfrm flipV="1">
            <a:off x="5762230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" name="3rd Jan 2020…"/>
          <p:cNvSpPr txBox="1"/>
          <p:nvPr/>
        </p:nvSpPr>
        <p:spPr>
          <a:xfrm>
            <a:off x="3940711" y="7441958"/>
            <a:ext cx="2198828" cy="72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3rd Jan 2020</a:t>
            </a:r>
          </a:p>
          <a:p>
            <a:pPr algn="r">
              <a:defRPr sz="2100"/>
            </a:pPr>
            <a:r>
              <a:t>Sample Received</a:t>
            </a:r>
          </a:p>
        </p:txBody>
      </p:sp>
      <p:sp>
        <p:nvSpPr>
          <p:cNvPr id="170" name="Line"/>
          <p:cNvSpPr/>
          <p:nvPr/>
        </p:nvSpPr>
        <p:spPr>
          <a:xfrm flipV="1">
            <a:off x="58892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1" name="5th Jan 2020…"/>
          <p:cNvSpPr txBox="1"/>
          <p:nvPr/>
        </p:nvSpPr>
        <p:spPr>
          <a:xfrm>
            <a:off x="3522483" y="5437670"/>
            <a:ext cx="2451127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5th Jan 2020</a:t>
            </a:r>
          </a:p>
          <a:p>
            <a:pPr algn="r">
              <a:defRPr sz="2100"/>
            </a:pPr>
            <a:r>
              <a:t>Sample Sequenced</a:t>
            </a:r>
          </a:p>
        </p:txBody>
      </p:sp>
      <p:sp>
        <p:nvSpPr>
          <p:cNvPr id="172" name="Line"/>
          <p:cNvSpPr/>
          <p:nvPr/>
        </p:nvSpPr>
        <p:spPr>
          <a:xfrm flipV="1">
            <a:off x="61940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" name="11th Jan 2020…"/>
          <p:cNvSpPr txBox="1"/>
          <p:nvPr/>
        </p:nvSpPr>
        <p:spPr>
          <a:xfrm>
            <a:off x="6098005" y="5437670"/>
            <a:ext cx="1843051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11th Jan 2020</a:t>
            </a:r>
          </a:p>
          <a:p>
            <a:pPr>
              <a:defRPr sz="2100"/>
            </a:pPr>
            <a:r>
              <a:t>Seq. Released</a:t>
            </a:r>
          </a:p>
        </p:txBody>
      </p:sp>
      <p:sp>
        <p:nvSpPr>
          <p:cNvPr id="174" name="Line"/>
          <p:cNvSpPr/>
          <p:nvPr/>
        </p:nvSpPr>
        <p:spPr>
          <a:xfrm flipV="1">
            <a:off x="6448294" y="6820166"/>
            <a:ext cx="1" cy="6262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5" name="17th Jan 2020…"/>
          <p:cNvSpPr txBox="1"/>
          <p:nvPr/>
        </p:nvSpPr>
        <p:spPr>
          <a:xfrm>
            <a:off x="6366274" y="7498930"/>
            <a:ext cx="1814513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17th Jan 2020</a:t>
            </a:r>
          </a:p>
          <a:p>
            <a:pPr>
              <a:defRPr sz="2100"/>
            </a:pPr>
            <a:r>
              <a:t>(Berlin)</a:t>
            </a:r>
          </a:p>
        </p:txBody>
      </p:sp>
      <p:sp>
        <p:nvSpPr>
          <p:cNvPr id="176" name="Line"/>
          <p:cNvSpPr/>
          <p:nvPr/>
        </p:nvSpPr>
        <p:spPr>
          <a:xfrm flipV="1">
            <a:off x="11376068" y="6231993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" name="17th March 2020…"/>
          <p:cNvSpPr txBox="1"/>
          <p:nvPr/>
        </p:nvSpPr>
        <p:spPr>
          <a:xfrm>
            <a:off x="8539446" y="5437670"/>
            <a:ext cx="2243368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17th March 2020</a:t>
            </a:r>
          </a:p>
          <a:p>
            <a:pPr algn="l">
              <a:defRPr sz="2100"/>
            </a:pPr>
            <a:r>
              <a:t>“no ability to test”</a:t>
            </a:r>
          </a:p>
        </p:txBody>
      </p:sp>
      <p:sp>
        <p:nvSpPr>
          <p:cNvPr id="178" name="Line"/>
          <p:cNvSpPr/>
          <p:nvPr/>
        </p:nvSpPr>
        <p:spPr>
          <a:xfrm flipV="1">
            <a:off x="9661129" y="6820166"/>
            <a:ext cx="1" cy="6262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9" name="29th March 2020…"/>
          <p:cNvSpPr txBox="1"/>
          <p:nvPr/>
        </p:nvSpPr>
        <p:spPr>
          <a:xfrm>
            <a:off x="9580846" y="7474978"/>
            <a:ext cx="2135621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29th March 2020</a:t>
            </a:r>
          </a:p>
          <a:p>
            <a:pPr algn="l">
              <a:defRPr sz="2100"/>
            </a:pPr>
            <a:r>
              <a:t>~1M Tests in US</a:t>
            </a:r>
          </a:p>
        </p:txBody>
      </p:sp>
      <p:sp>
        <p:nvSpPr>
          <p:cNvPr id="180" name="Line"/>
          <p:cNvSpPr/>
          <p:nvPr/>
        </p:nvSpPr>
        <p:spPr>
          <a:xfrm flipV="1">
            <a:off x="169763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" name="12th Sept 2020…"/>
          <p:cNvSpPr txBox="1"/>
          <p:nvPr/>
        </p:nvSpPr>
        <p:spPr>
          <a:xfrm>
            <a:off x="15880047" y="5437670"/>
            <a:ext cx="2451127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12th Sept 2020</a:t>
            </a:r>
          </a:p>
          <a:p>
            <a:pPr>
              <a:defRPr sz="2100"/>
            </a:pPr>
            <a:r>
              <a:t>~100M Tests in US</a:t>
            </a:r>
          </a:p>
        </p:txBody>
      </p:sp>
      <p:sp>
        <p:nvSpPr>
          <p:cNvPr id="182" name="2 Months from first case to sequence.…"/>
          <p:cNvSpPr txBox="1"/>
          <p:nvPr/>
        </p:nvSpPr>
        <p:spPr>
          <a:xfrm>
            <a:off x="233864" y="11585408"/>
            <a:ext cx="8930272" cy="1953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100"/>
            </a:pPr>
            <a:r>
              <a:t>2 Months from first case to sequence.</a:t>
            </a:r>
          </a:p>
          <a:p>
            <a:pPr algn="l">
              <a:defRPr sz="4100"/>
            </a:pPr>
            <a:r>
              <a:t>~5 Months from first case to 1M Tests</a:t>
            </a:r>
          </a:p>
          <a:p>
            <a:pPr algn="l">
              <a:defRPr sz="4100"/>
            </a:pPr>
            <a:r>
              <a:t>~10 Months for 100M Tests</a:t>
            </a:r>
          </a:p>
        </p:txBody>
      </p:sp>
      <p:sp>
        <p:nvSpPr>
          <p:cNvPr id="183" name="December 11, 2020…"/>
          <p:cNvSpPr txBox="1"/>
          <p:nvPr/>
        </p:nvSpPr>
        <p:spPr>
          <a:xfrm>
            <a:off x="20292787" y="7562525"/>
            <a:ext cx="2436987" cy="7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1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December 11, 2020</a:t>
            </a:r>
          </a:p>
          <a:p>
            <a:pPr defTabSz="457200">
              <a:defRPr sz="21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Vaccine Approved</a:t>
            </a:r>
          </a:p>
        </p:txBody>
      </p:sp>
      <p:sp>
        <p:nvSpPr>
          <p:cNvPr id="184" name="Line"/>
          <p:cNvSpPr/>
          <p:nvPr/>
        </p:nvSpPr>
        <p:spPr>
          <a:xfrm flipV="1">
            <a:off x="21548329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" name="Line"/>
          <p:cNvSpPr/>
          <p:nvPr/>
        </p:nvSpPr>
        <p:spPr>
          <a:xfrm flipV="1">
            <a:off x="8784830" y="6257393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" name="30th April 2020…"/>
          <p:cNvSpPr txBox="1"/>
          <p:nvPr/>
        </p:nvSpPr>
        <p:spPr>
          <a:xfrm>
            <a:off x="11337968" y="5437670"/>
            <a:ext cx="2766899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30th April 2020</a:t>
            </a:r>
          </a:p>
          <a:p>
            <a:pPr algn="l">
              <a:defRPr sz="2100"/>
            </a:pPr>
            <a:r>
              <a:t>Phase 1 Vaccine Trials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sp>
        <p:nvSpPr>
          <p:cNvPr id="189" name="Critically important for variant tracking:…"/>
          <p:cNvSpPr txBox="1"/>
          <p:nvPr>
            <p:ph type="body" sz="half" idx="1"/>
          </p:nvPr>
        </p:nvSpPr>
        <p:spPr>
          <a:xfrm>
            <a:off x="1206500" y="3224302"/>
            <a:ext cx="21971000" cy="4040075"/>
          </a:xfrm>
          <a:prstGeom prst="rect">
            <a:avLst/>
          </a:prstGeom>
        </p:spPr>
        <p:txBody>
          <a:bodyPr/>
          <a:lstStyle/>
          <a:p>
            <a:pPr defTabSz="412750">
              <a:spcBef>
                <a:spcPts val="900"/>
              </a:spcBef>
              <a:defRPr spc="-27" sz="2750"/>
            </a:pPr>
            <a:r>
              <a:t>Critically important for variant tracking:</a:t>
            </a:r>
          </a:p>
          <a:p>
            <a:pPr defTabSz="412750">
              <a:spcBef>
                <a:spcPts val="900"/>
              </a:spcBef>
              <a:defRPr spc="-27" sz="2750"/>
            </a:pPr>
          </a:p>
          <a:p>
            <a:pPr defTabSz="412750">
              <a:spcBef>
                <a:spcPts val="900"/>
              </a:spcBef>
              <a:defRPr spc="-27" sz="2750"/>
            </a:pPr>
            <a:r>
              <a:t>“As COVID-19 cases surge again in the United States, coronavirus variants are on the rise. But researchers fear that the country is ramping up  [sequencing based] surveillance of the coronavirus SARS-CoV-2 too slowly, allowing these variants — which evidence shows</a:t>
            </a:r>
            <a:r>
              <a:rPr spc="-6" sz="637">
                <a:solidFill>
                  <a:srgbClr val="006699"/>
                </a:solidFill>
              </a:rPr>
              <a:t>1</a:t>
            </a:r>
            <a:r>
              <a:rPr spc="-6" sz="637"/>
              <a:t>,</a:t>
            </a:r>
            <a:r>
              <a:rPr spc="-6" sz="637">
                <a:solidFill>
                  <a:srgbClr val="006699"/>
                </a:solidFill>
              </a:rPr>
              <a:t>2</a:t>
            </a:r>
            <a:r>
              <a:t> could make vaccines less effective — to spread undetected in one of the countries hit hardest by the disease.” Nature News, 07 APRIL 2021</a:t>
            </a:r>
          </a:p>
          <a:p>
            <a:pPr defTabSz="412750">
              <a:spcBef>
                <a:spcPts val="900"/>
              </a:spcBef>
              <a:defRPr spc="-27" sz="2750"/>
            </a:pPr>
          </a:p>
          <a:p>
            <a:pPr defTabSz="412750">
              <a:spcBef>
                <a:spcPts val="900"/>
              </a:spcBef>
              <a:defRPr spc="-27" sz="2750"/>
            </a:pPr>
          </a:p>
          <a:p>
            <a:pPr algn="r" defTabSz="412750">
              <a:spcBef>
                <a:spcPts val="900"/>
              </a:spcBef>
              <a:defRPr spc="-27" sz="2750"/>
            </a:pPr>
            <a:r>
              <a:t>https://www.nature.com/articles/d41586-021-00908-0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" y="6280150"/>
            <a:ext cx="7620000" cy="603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01126" y="7847079"/>
            <a:ext cx="7416919" cy="5614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33" y="4069974"/>
            <a:ext cx="9373239" cy="455995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equencing based diagnostics has been tried…"/>
          <p:cNvSpPr txBox="1"/>
          <p:nvPr>
            <p:ph type="body" sz="half" idx="1"/>
          </p:nvPr>
        </p:nvSpPr>
        <p:spPr>
          <a:xfrm>
            <a:off x="1206500" y="2665502"/>
            <a:ext cx="21971000" cy="4040075"/>
          </a:xfrm>
          <a:prstGeom prst="rect">
            <a:avLst/>
          </a:prstGeom>
        </p:spPr>
        <p:txBody>
          <a:bodyPr/>
          <a:lstStyle/>
          <a:p>
            <a:pPr/>
            <a:r>
              <a:t>Sequencing based diagnostics has been tried…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30625" y="3582670"/>
            <a:ext cx="9145942" cy="6550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79233" y="8877174"/>
            <a:ext cx="5487372" cy="4779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sp>
        <p:nvSpPr>
          <p:cNvPr id="200" name="…and failed to gain traction"/>
          <p:cNvSpPr txBox="1"/>
          <p:nvPr>
            <p:ph type="body" sz="half" idx="1"/>
          </p:nvPr>
        </p:nvSpPr>
        <p:spPr>
          <a:xfrm>
            <a:off x="1206500" y="2724769"/>
            <a:ext cx="21971000" cy="4040075"/>
          </a:xfrm>
          <a:prstGeom prst="rect">
            <a:avLst/>
          </a:prstGeom>
        </p:spPr>
        <p:txBody>
          <a:bodyPr/>
          <a:lstStyle/>
          <a:p>
            <a:pPr/>
            <a:r>
              <a:t>…and failed to gain traction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7240" y="5194784"/>
            <a:ext cx="15549520" cy="4706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966" y="3598432"/>
            <a:ext cx="8470821" cy="4864054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Because qPCR is $1:"/>
          <p:cNvSpPr txBox="1"/>
          <p:nvPr/>
        </p:nvSpPr>
        <p:spPr>
          <a:xfrm>
            <a:off x="749300" y="2542537"/>
            <a:ext cx="9971882" cy="217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spcBef>
                <a:spcPts val="1800"/>
              </a:spcBef>
              <a:defRPr spc="-55" sz="5500">
                <a:solidFill>
                  <a:srgbClr val="000000"/>
                </a:solidFill>
              </a:defRPr>
            </a:lvl1pPr>
          </a:lstStyle>
          <a:p>
            <a:pPr/>
            <a:r>
              <a:t>Because qPCR is $1:</a:t>
            </a:r>
          </a:p>
        </p:txBody>
      </p:sp>
      <p:sp>
        <p:nvSpPr>
          <p:cNvPr id="206" name="http://blog.biosearchtech.com/how-much-is-your-qpcr-assay-really-costing-you"/>
          <p:cNvSpPr txBox="1"/>
          <p:nvPr/>
        </p:nvSpPr>
        <p:spPr>
          <a:xfrm>
            <a:off x="792943" y="8618032"/>
            <a:ext cx="8298867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http://blog.biosearchtech.com/how-much-is-your-qpcr-assay-really-costing-you</a:t>
            </a:r>
          </a:p>
        </p:txBody>
      </p:sp>
      <p:sp>
        <p:nvSpPr>
          <p:cNvPr id="207" name="And sequencing is $100s:"/>
          <p:cNvSpPr txBox="1"/>
          <p:nvPr/>
        </p:nvSpPr>
        <p:spPr>
          <a:xfrm>
            <a:off x="10295433" y="2485983"/>
            <a:ext cx="12882067" cy="858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spcBef>
                <a:spcPts val="1800"/>
              </a:spcBef>
              <a:defRPr spc="-55" sz="5500">
                <a:solidFill>
                  <a:srgbClr val="000000"/>
                </a:solidFill>
              </a:defRPr>
            </a:lvl1pPr>
          </a:lstStyle>
          <a:p>
            <a:pPr/>
            <a:r>
              <a:t>And sequencing is $100s: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44856" y="4731156"/>
            <a:ext cx="6982222" cy="3263088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“The cost of all steps, excluding labor, was estimated to be 106 USD per sample.”"/>
          <p:cNvSpPr txBox="1"/>
          <p:nvPr/>
        </p:nvSpPr>
        <p:spPr>
          <a:xfrm>
            <a:off x="11063659" y="9692239"/>
            <a:ext cx="1287388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“The cost of all steps, excluding labor, was estimated to be 106 USD per sample.”</a:t>
            </a:r>
          </a:p>
        </p:txBody>
      </p:sp>
      <p:sp>
        <p:nvSpPr>
          <p:cNvPr id="210" name="Dimitrov KM er. al. (2017) A robust and cost-effective approach to sequence and analyze complete genomes of small RNA viruses. Virol J 14(1):72."/>
          <p:cNvSpPr txBox="1"/>
          <p:nvPr/>
        </p:nvSpPr>
        <p:spPr>
          <a:xfrm>
            <a:off x="11809730" y="10337800"/>
            <a:ext cx="12550141" cy="31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Dimitrov KM er. al. (2017) A robust and cost-effective approach to sequence and analyze complete genomes of small RNA viruses. Virol J 14(1):72.</a:t>
            </a: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33905" y="3411285"/>
            <a:ext cx="5098228" cy="567423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https://ccb.jhu.edu/cbcc/pricing.shtml"/>
          <p:cNvSpPr txBox="1"/>
          <p:nvPr/>
        </p:nvSpPr>
        <p:spPr>
          <a:xfrm>
            <a:off x="12045716" y="8992861"/>
            <a:ext cx="4239807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/>
            <a:r>
              <a:t>https://ccb.jhu.edu/cbcc/pricing.shtml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