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191E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9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617931575_1991x1322.jpg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740627569_2880x1920.jpg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996267730_2880x1920.jpg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996267730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740627569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136959463_1989x1321.jpg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617931575_1991x1322.jpg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bg>
      <p:bgPr>
        <a:solidFill>
          <a:srgbClr val="191E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pic>
        <p:nvPicPr>
          <p:cNvPr id="73" name="white.png" descr="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48264" y="12425775"/>
            <a:ext cx="4076443" cy="121472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91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3F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4" name="black.png" descr="bl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41772" y="12429744"/>
            <a:ext cx="4072119" cy="121472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tif"/><Relationship Id="rId3" Type="http://schemas.openxmlformats.org/officeDocument/2006/relationships/image" Target="../media/image9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Relationship Id="rId4" Type="http://schemas.openxmlformats.org/officeDocument/2006/relationships/image" Target="../media/image15.tif"/><Relationship Id="rId5" Type="http://schemas.openxmlformats.org/officeDocument/2006/relationships/image" Target="../media/image16.tif"/><Relationship Id="rId6" Type="http://schemas.openxmlformats.org/officeDocument/2006/relationships/image" Target="../media/image17.tif"/><Relationship Id="rId7" Type="http://schemas.openxmlformats.org/officeDocument/2006/relationships/image" Target="../media/image18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theguardian.com/world/2020/mar/13/first-covid-19-case-happened-in-november-china-government-records-show-report" TargetMode="External"/><Relationship Id="rId3" Type="http://schemas.openxmlformats.org/officeDocument/2006/relationships/hyperlink" Target="https://time.com/5882918/zhang-yongzhen-interview-china-coronavirus-genome/" TargetMode="External"/><Relationship Id="rId4" Type="http://schemas.openxmlformats.org/officeDocument/2006/relationships/hyperlink" Target="https://www.statnews.com/2020/03/17/a-fiasco-in-the-making-as-the-coronavirus-pandemic-takes-hold-we-are-making-decisions-without-reliable-data/" TargetMode="External"/><Relationship Id="rId5" Type="http://schemas.openxmlformats.org/officeDocument/2006/relationships/hyperlink" Target="https://ourworldindata.org/grapher/full-list-total-tests-for-covid-19?time=2020-02-20..2020-04-01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tif"/><Relationship Id="rId3" Type="http://schemas.openxmlformats.org/officeDocument/2006/relationships/image" Target="../media/image25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41j.com/blog/2016/03/are-you-sure-this-isnt-horse-dna-sequencing-is-universal-sensing/" TargetMode="External"/><Relationship Id="rId3" Type="http://schemas.openxmlformats.org/officeDocument/2006/relationships/hyperlink" Target="https://41j.com/blog/2018/07/dna-sequencing-companies-july-2018/" TargetMode="External"/><Relationship Id="rId4" Type="http://schemas.openxmlformats.org/officeDocument/2006/relationships/hyperlink" Target="https://41j.com/blog/2020/06/are-there-mutations-in-sars-cov-2-cdc-qpcr-primer-sites/" TargetMode="External"/><Relationship Id="rId5" Type="http://schemas.openxmlformats.org/officeDocument/2006/relationships/hyperlink" Target="https://41j.com/blog/2018/11/illumina-consumables-are-90-profit/" TargetMode="External"/><Relationship Id="rId6" Type="http://schemas.openxmlformats.org/officeDocument/2006/relationships/hyperlink" Target="https://41j.com/blog/2021/04/dna-sequencing-and-japan/" TargetMode="External"/><Relationship Id="rId7" Type="http://schemas.openxmlformats.org/officeDocument/2006/relationships/hyperlink" Target="https://41j.com/blog/2021/04/single-dye-experiments-on-a-genome-analyzer/" TargetMode="External"/><Relationship Id="rId8" Type="http://schemas.openxmlformats.org/officeDocument/2006/relationships/hyperlink" Target="https://41j.com/blog/2021/04/photobeaching-on-the-genome-analyzer-using-a-imx178/" TargetMode="External"/><Relationship Id="rId9" Type="http://schemas.openxmlformats.org/officeDocument/2006/relationships/hyperlink" Target="https://pubmed.ncbi.nlm.nih.gov/19549630/" TargetMode="Externa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tif"/><Relationship Id="rId3" Type="http://schemas.openxmlformats.org/officeDocument/2006/relationships/image" Target="../media/image1.jpeg"/><Relationship Id="rId4" Type="http://schemas.openxmlformats.org/officeDocument/2006/relationships/image" Target="../media/image27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tif"/><Relationship Id="rId3" Type="http://schemas.openxmlformats.org/officeDocument/2006/relationships/image" Target="../media/image28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tif"/><Relationship Id="rId3" Type="http://schemas.openxmlformats.org/officeDocument/2006/relationships/image" Target="../media/image30.tif"/><Relationship Id="rId4" Type="http://schemas.openxmlformats.org/officeDocument/2006/relationships/image" Target="../media/image31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tif"/><Relationship Id="rId3" Type="http://schemas.openxmlformats.org/officeDocument/2006/relationships/image" Target="../media/image33.tif"/><Relationship Id="rId4" Type="http://schemas.openxmlformats.org/officeDocument/2006/relationships/image" Target="../media/image34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tif"/><Relationship Id="rId3" Type="http://schemas.openxmlformats.org/officeDocument/2006/relationships/image" Target="../media/image36.tif"/><Relationship Id="rId4" Type="http://schemas.openxmlformats.org/officeDocument/2006/relationships/image" Target="../media/image37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tif"/><Relationship Id="rId3" Type="http://schemas.openxmlformats.org/officeDocument/2006/relationships/image" Target="../media/image40.tif"/><Relationship Id="rId4" Type="http://schemas.openxmlformats.org/officeDocument/2006/relationships/image" Target="../media/image41.tif"/><Relationship Id="rId5" Type="http://schemas.openxmlformats.org/officeDocument/2006/relationships/image" Target="../media/image4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tif"/><Relationship Id="rId3" Type="http://schemas.openxmlformats.org/officeDocument/2006/relationships/image" Target="../media/image44.tif"/><Relationship Id="rId4" Type="http://schemas.openxmlformats.org/officeDocument/2006/relationships/image" Target="../media/image45.tif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science.sciencemag.org/content/281/5375/363" TargetMode="External"/><Relationship Id="rId3" Type="http://schemas.openxmlformats.org/officeDocument/2006/relationships/image" Target="../media/image24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theguardian.com/world/2020/mar/13/first-covid-19-case-happened-in-november-china-government-records-show-report" TargetMode="External"/><Relationship Id="rId3" Type="http://schemas.openxmlformats.org/officeDocument/2006/relationships/hyperlink" Target="https://time.com/5882918/zhang-yongzhen-interview-china-coronavirus-genome/" TargetMode="External"/><Relationship Id="rId4" Type="http://schemas.openxmlformats.org/officeDocument/2006/relationships/hyperlink" Target="https://www.statnews.com/2020/03/17/a-fiasco-in-the-making-as-the-coronavirus-pandemic-takes-hold-we-are-making-decisions-without-reliable-data/" TargetMode="External"/><Relationship Id="rId5" Type="http://schemas.openxmlformats.org/officeDocument/2006/relationships/hyperlink" Target="https://ourworldindata.org/grapher/full-list-total-tests-for-covid-19?time=2020-02-20..2020-04-01" TargetMode="Externa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tif"/><Relationship Id="rId3" Type="http://schemas.openxmlformats.org/officeDocument/2006/relationships/image" Target="../media/image47.tif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tif"/><Relationship Id="rId3" Type="http://schemas.openxmlformats.org/officeDocument/2006/relationships/image" Target="../media/image49.tif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gif"/><Relationship Id="rId3" Type="http://schemas.openxmlformats.org/officeDocument/2006/relationships/image" Target="../media/image18.tif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tif"/><Relationship Id="rId3" Type="http://schemas.openxmlformats.org/officeDocument/2006/relationships/image" Target="../media/image51.tif"/><Relationship Id="rId4" Type="http://schemas.openxmlformats.org/officeDocument/2006/relationships/image" Target="../media/image52.tif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tif"/><Relationship Id="rId3" Type="http://schemas.openxmlformats.org/officeDocument/2006/relationships/image" Target="../media/image5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white.png" descr="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5408" y="3903622"/>
            <a:ext cx="20851898" cy="6213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sp>
        <p:nvSpPr>
          <p:cNvPr id="209" name="And sequencing is $100s:"/>
          <p:cNvSpPr txBox="1"/>
          <p:nvPr/>
        </p:nvSpPr>
        <p:spPr>
          <a:xfrm>
            <a:off x="1206500" y="2796537"/>
            <a:ext cx="21971000" cy="8273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spcBef>
                <a:spcPts val="1800"/>
              </a:spcBef>
              <a:defRPr spc="-55" sz="5500">
                <a:solidFill>
                  <a:srgbClr val="000000"/>
                </a:solidFill>
              </a:defRPr>
            </a:lvl1pPr>
          </a:lstStyle>
          <a:p>
            <a:pPr/>
            <a:r>
              <a:t>And sequencing is $100s: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51209" y="3342713"/>
            <a:ext cx="9991404" cy="46694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“The cost of all steps, excluding labor, was estimated to be 106 USD per sample.”"/>
          <p:cNvSpPr txBox="1"/>
          <p:nvPr/>
        </p:nvSpPr>
        <p:spPr>
          <a:xfrm>
            <a:off x="5903568" y="11047280"/>
            <a:ext cx="1287388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8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“The cost of all steps, excluding labor, was estimated to be 106 USD per sample.”</a:t>
            </a:r>
          </a:p>
        </p:txBody>
      </p:sp>
      <p:sp>
        <p:nvSpPr>
          <p:cNvPr id="212" name="Dimitrov KM er. al. (2017) A robust and cost-effective approach to sequence and analyze complete genomes of small RNA viruses. Virol J 14(1):72."/>
          <p:cNvSpPr txBox="1"/>
          <p:nvPr/>
        </p:nvSpPr>
        <p:spPr>
          <a:xfrm>
            <a:off x="11225530" y="11630102"/>
            <a:ext cx="12550141" cy="312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Dimitrov KM er. al. (2017) A robust and cost-effective approach to sequence and analyze complete genomes of small RNA viruses. Virol J 14(1):72.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6200" y="4020885"/>
            <a:ext cx="5098228" cy="567423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https://ccb.jhu.edu/cbcc/pricing.shtml"/>
          <p:cNvSpPr txBox="1"/>
          <p:nvPr/>
        </p:nvSpPr>
        <p:spPr>
          <a:xfrm>
            <a:off x="3424800" y="9743050"/>
            <a:ext cx="532546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https://ccb.jhu.edu/cbcc/pricing.shtml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sp>
        <p:nvSpPr>
          <p:cNvPr id="217" name="Illumina sequencing can get 10x cheaper:"/>
          <p:cNvSpPr txBox="1"/>
          <p:nvPr/>
        </p:nvSpPr>
        <p:spPr>
          <a:xfrm>
            <a:off x="1206500" y="2796537"/>
            <a:ext cx="21971000" cy="8273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spcBef>
                <a:spcPts val="1800"/>
              </a:spcBef>
              <a:defRPr spc="-55" sz="5500">
                <a:solidFill>
                  <a:srgbClr val="000000"/>
                </a:solidFill>
              </a:defRPr>
            </a:lvl1pPr>
          </a:lstStyle>
          <a:p>
            <a:pPr/>
            <a:r>
              <a:t>Illumina sequencing can get 10x cheaper:</a:t>
            </a:r>
          </a:p>
        </p:txBody>
      </p:sp>
      <p:sp>
        <p:nvSpPr>
          <p:cNvPr id="218" name="“11M in costs gave 99M in revenue. 88% gross margin.”"/>
          <p:cNvSpPr txBox="1"/>
          <p:nvPr/>
        </p:nvSpPr>
        <p:spPr>
          <a:xfrm>
            <a:off x="4771971" y="4664273"/>
            <a:ext cx="1279425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700">
                <a:solidFill>
                  <a:srgbClr val="444444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“11M in costs gave 99M in revenue. 88% gross margin.”</a:t>
            </a:r>
          </a:p>
        </p:txBody>
      </p:sp>
      <p:sp>
        <p:nvSpPr>
          <p:cNvPr id="219" name="https://41j.com/blog/2018/11/illumina-consumables-are-90-profit/"/>
          <p:cNvSpPr txBox="1"/>
          <p:nvPr/>
        </p:nvSpPr>
        <p:spPr>
          <a:xfrm>
            <a:off x="12999973" y="5474991"/>
            <a:ext cx="910285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https://41j.com/blog/2018/11/illumina-consumables-are-90-profit/</a:t>
            </a:r>
          </a:p>
        </p:txBody>
      </p:sp>
      <p:sp>
        <p:nvSpPr>
          <p:cNvPr id="220" name="But unlikely 100x cheaper. And Illumina are focused on “cost-per-base” not “cost-per-run” ($600 to $30000)."/>
          <p:cNvSpPr txBox="1"/>
          <p:nvPr/>
        </p:nvSpPr>
        <p:spPr>
          <a:xfrm>
            <a:off x="1206500" y="7135638"/>
            <a:ext cx="21971000" cy="4095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825500">
              <a:spcBef>
                <a:spcPts val="1800"/>
              </a:spcBef>
              <a:defRPr spc="-55" sz="5500">
                <a:solidFill>
                  <a:srgbClr val="000000"/>
                </a:solidFill>
              </a:defRPr>
            </a:pPr>
            <a:r>
              <a:t>But unlikely 100x cheaper. And Illumina are focused on “cost-per-base” not “cost-per-run” ($600 to $30000).</a:t>
            </a:r>
          </a:p>
          <a:p>
            <a:pPr algn="l" defTabSz="825500">
              <a:spcBef>
                <a:spcPts val="1800"/>
              </a:spcBef>
              <a:defRPr spc="-55" sz="5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sp>
        <p:nvSpPr>
          <p:cNvPr id="223" name="But qPCR has problems that sequencing can overcome…"/>
          <p:cNvSpPr txBox="1"/>
          <p:nvPr/>
        </p:nvSpPr>
        <p:spPr>
          <a:xfrm>
            <a:off x="1206500" y="2796537"/>
            <a:ext cx="21971000" cy="8273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spcBef>
                <a:spcPts val="1800"/>
              </a:spcBef>
              <a:defRPr spc="-55" sz="5500">
                <a:solidFill>
                  <a:srgbClr val="000000"/>
                </a:solidFill>
              </a:defRPr>
            </a:lvl1pPr>
          </a:lstStyle>
          <a:p>
            <a:pPr/>
            <a:r>
              <a:t>But qPCR has problems that sequencing can overcome…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4166" y="3974084"/>
            <a:ext cx="10004461" cy="540275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https://www.forbes.com/sites/joshuacohen/2021/03/17/latest-covid-19-variant-discovered-in-france-isnt-detected-by-standard-pcr-tests/?sh=21b42f877e18"/>
          <p:cNvSpPr txBox="1"/>
          <p:nvPr/>
        </p:nvSpPr>
        <p:spPr>
          <a:xfrm>
            <a:off x="-1539156" y="13152289"/>
            <a:ext cx="21652525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https://www.forbes.com/sites/joshuacohen/2021/03/17/latest-covid-19-variant-discovered-in-france-isnt-detected-by-standard-pcr-tests/?sh=21b42f877e18</a:t>
            </a:r>
          </a:p>
        </p:txBody>
      </p:sp>
      <p:sp>
        <p:nvSpPr>
          <p:cNvPr id="226" name="Single Mismatches in qPCR assays can “completely abolish PCR amplification”"/>
          <p:cNvSpPr txBox="1"/>
          <p:nvPr/>
        </p:nvSpPr>
        <p:spPr>
          <a:xfrm>
            <a:off x="11463665" y="4061023"/>
            <a:ext cx="1106733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300">
                <a:solidFill>
                  <a:srgbClr val="444444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/>
            <a:r>
              <a:t>Single Mismatches in qPCR assays can “completely abolish PCR amplification”</a:t>
            </a:r>
          </a:p>
        </p:txBody>
      </p:sp>
      <p:sp>
        <p:nvSpPr>
          <p:cNvPr id="227" name="https://www.ncbi.nlm.nih.gov/pmc/articles/PMC2797725/"/>
          <p:cNvSpPr txBox="1"/>
          <p:nvPr/>
        </p:nvSpPr>
        <p:spPr>
          <a:xfrm>
            <a:off x="15216141" y="4577524"/>
            <a:ext cx="795558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https://www.ncbi.nlm.nih.gov/pmc/articles/PMC2797725/</a:t>
            </a: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80800" y="5210985"/>
            <a:ext cx="8128000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https://41j.com/blog/2020/06/are-there-mutations-in-sars-cov-2-cdc-qpcr-primer-sites/"/>
          <p:cNvSpPr txBox="1"/>
          <p:nvPr/>
        </p:nvSpPr>
        <p:spPr>
          <a:xfrm>
            <a:off x="13281702" y="11479080"/>
            <a:ext cx="10046463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https://41j.com/blog/2020/06/are-there-mutations-in-sars-cov-2-cdc-qpcr-primer-sites/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900" y="3949700"/>
            <a:ext cx="19126200" cy="5816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and without new tools, it’s still true…."/>
          <p:cNvSpPr txBox="1"/>
          <p:nvPr/>
        </p:nvSpPr>
        <p:spPr>
          <a:xfrm>
            <a:off x="13536612" y="9889489"/>
            <a:ext cx="10721976" cy="845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and without new tools, it’s still true….</a:t>
            </a:r>
          </a:p>
        </p:txBody>
      </p:sp>
      <p:sp>
        <p:nvSpPr>
          <p:cNvPr id="233" name="We’re not ready for the next pandemic…"/>
          <p:cNvSpPr txBox="1"/>
          <p:nvPr/>
        </p:nvSpPr>
        <p:spPr>
          <a:xfrm>
            <a:off x="13970" y="2777489"/>
            <a:ext cx="11605261" cy="845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We’re not ready for the next pandemic…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white.png" descr="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5408" y="3751222"/>
            <a:ext cx="20851898" cy="6213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ACSeq is… for pandemic respon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is… for pandemic response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4934" y="7832759"/>
            <a:ext cx="7661760" cy="4587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006" y="10873666"/>
            <a:ext cx="2438161" cy="1552969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ample, RNA -&gt; cDNA (RT)…"/>
          <p:cNvSpPr txBox="1"/>
          <p:nvPr/>
        </p:nvSpPr>
        <p:spPr>
          <a:xfrm>
            <a:off x="-32026" y="3397656"/>
            <a:ext cx="6765495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Sample, RNA -&gt; cDNA (RT)</a:t>
            </a:r>
          </a:p>
          <a:p>
            <a:pPr>
              <a:defRPr sz="3800"/>
            </a:pPr>
            <a:r>
              <a:t>Optionally deplete human RNA</a:t>
            </a:r>
          </a:p>
        </p:txBody>
      </p:sp>
      <p:sp>
        <p:nvSpPr>
          <p:cNvPr id="241" name="Line"/>
          <p:cNvSpPr/>
          <p:nvPr/>
        </p:nvSpPr>
        <p:spPr>
          <a:xfrm flipH="1">
            <a:off x="1204019" y="4639157"/>
            <a:ext cx="1" cy="6223312"/>
          </a:xfrm>
          <a:prstGeom prst="line">
            <a:avLst/>
          </a:prstGeom>
          <a:ln w="152400">
            <a:solidFill>
              <a:srgbClr val="0000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244" name="Group"/>
          <p:cNvGrpSpPr/>
          <p:nvPr/>
        </p:nvGrpSpPr>
        <p:grpSpPr>
          <a:xfrm>
            <a:off x="10673041" y="8388777"/>
            <a:ext cx="7877264" cy="8832423"/>
            <a:chOff x="0" y="0"/>
            <a:chExt cx="7877263" cy="8832422"/>
          </a:xfrm>
        </p:grpSpPr>
        <p:pic>
          <p:nvPicPr>
            <p:cNvPr id="24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877264" cy="88324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466" y="447125"/>
              <a:ext cx="7818331" cy="5212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" name="Line"/>
          <p:cNvSpPr/>
          <p:nvPr/>
        </p:nvSpPr>
        <p:spPr>
          <a:xfrm>
            <a:off x="6715883" y="10801860"/>
            <a:ext cx="367802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6" name="User facing report"/>
          <p:cNvSpPr txBox="1"/>
          <p:nvPr/>
        </p:nvSpPr>
        <p:spPr>
          <a:xfrm>
            <a:off x="19517086" y="10916234"/>
            <a:ext cx="4095027" cy="67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User facing report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44200" y="4776938"/>
            <a:ext cx="2473764" cy="1222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Line"/>
          <p:cNvSpPr/>
          <p:nvPr/>
        </p:nvSpPr>
        <p:spPr>
          <a:xfrm flipV="1">
            <a:off x="6614283" y="5095010"/>
            <a:ext cx="7869936" cy="53050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9" name="Cloud"/>
          <p:cNvSpPr/>
          <p:nvPr/>
        </p:nvSpPr>
        <p:spPr>
          <a:xfrm>
            <a:off x="14523916" y="2904909"/>
            <a:ext cx="3678020" cy="2216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603" y="0"/>
                </a:moveTo>
                <a:cubicBezTo>
                  <a:pt x="7967" y="0"/>
                  <a:pt x="5720" y="2939"/>
                  <a:pt x="4858" y="7062"/>
                </a:cubicBezTo>
                <a:cubicBezTo>
                  <a:pt x="4628" y="6992"/>
                  <a:pt x="4391" y="6953"/>
                  <a:pt x="4150" y="6953"/>
                </a:cubicBezTo>
                <a:cubicBezTo>
                  <a:pt x="1857" y="6953"/>
                  <a:pt x="0" y="10233"/>
                  <a:pt x="0" y="14278"/>
                </a:cubicBezTo>
                <a:cubicBezTo>
                  <a:pt x="0" y="18323"/>
                  <a:pt x="1857" y="21600"/>
                  <a:pt x="4150" y="21600"/>
                </a:cubicBezTo>
                <a:cubicBezTo>
                  <a:pt x="4193" y="21600"/>
                  <a:pt x="4237" y="21597"/>
                  <a:pt x="4280" y="21594"/>
                </a:cubicBezTo>
                <a:lnTo>
                  <a:pt x="10532" y="21597"/>
                </a:lnTo>
                <a:cubicBezTo>
                  <a:pt x="10555" y="21598"/>
                  <a:pt x="10579" y="21600"/>
                  <a:pt x="10603" y="21600"/>
                </a:cubicBezTo>
                <a:cubicBezTo>
                  <a:pt x="10626" y="21600"/>
                  <a:pt x="10648" y="21598"/>
                  <a:pt x="10672" y="21597"/>
                </a:cubicBezTo>
                <a:lnTo>
                  <a:pt x="18141" y="21600"/>
                </a:lnTo>
                <a:cubicBezTo>
                  <a:pt x="20051" y="21600"/>
                  <a:pt x="21600" y="18868"/>
                  <a:pt x="21600" y="15496"/>
                </a:cubicBezTo>
                <a:cubicBezTo>
                  <a:pt x="21600" y="12124"/>
                  <a:pt x="20051" y="9389"/>
                  <a:pt x="18141" y="9389"/>
                </a:cubicBezTo>
                <a:cubicBezTo>
                  <a:pt x="17627" y="9389"/>
                  <a:pt x="17139" y="9589"/>
                  <a:pt x="16701" y="9943"/>
                </a:cubicBezTo>
                <a:cubicBezTo>
                  <a:pt x="16453" y="4379"/>
                  <a:pt x="13819" y="0"/>
                  <a:pt x="10603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0" name="New Variant/Pathogen discovery…"/>
          <p:cNvSpPr txBox="1"/>
          <p:nvPr/>
        </p:nvSpPr>
        <p:spPr>
          <a:xfrm>
            <a:off x="18457928" y="2836367"/>
            <a:ext cx="4550665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New Variant/Pathogen discovery</a:t>
            </a:r>
          </a:p>
          <a:p>
            <a:pPr algn="l"/>
            <a:r>
              <a:t>Global monitoring network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829444" y="3710138"/>
            <a:ext cx="5190604" cy="533334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https://www.biorxiv.org/content/10.1101/2020.11.10.375022v1.full"/>
          <p:cNvSpPr txBox="1"/>
          <p:nvPr/>
        </p:nvSpPr>
        <p:spPr>
          <a:xfrm>
            <a:off x="19774133" y="9087589"/>
            <a:ext cx="4623817" cy="27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https://www.biorxiv.org/content/10.1101/2020.11.10.375022v1.full</a:t>
            </a:r>
          </a:p>
        </p:txBody>
      </p:sp>
      <p:sp>
        <p:nvSpPr>
          <p:cNvPr id="253" name="QIAseq FX Single-cell RNA-seq library kit (Qiagen) coupled with human rRNA depletion"/>
          <p:cNvSpPr txBox="1"/>
          <p:nvPr/>
        </p:nvSpPr>
        <p:spPr>
          <a:xfrm>
            <a:off x="12303288" y="7544830"/>
            <a:ext cx="651023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solidFill>
                  <a:srgbClr val="1919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QIAseq FX Single-cell RNA-seq library kit (Qiagen) coupled with human rRNA depletion</a:t>
            </a:r>
          </a:p>
        </p:txBody>
      </p:sp>
      <p:sp>
        <p:nvSpPr>
          <p:cNvPr id="254" name="Line"/>
          <p:cNvSpPr/>
          <p:nvPr/>
        </p:nvSpPr>
        <p:spPr>
          <a:xfrm>
            <a:off x="18782608" y="7697230"/>
            <a:ext cx="146565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OVID19 Time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COVID19 Timeline</a:t>
            </a:r>
          </a:p>
        </p:txBody>
      </p:sp>
      <p:sp>
        <p:nvSpPr>
          <p:cNvPr id="257" name="Line"/>
          <p:cNvSpPr/>
          <p:nvPr/>
        </p:nvSpPr>
        <p:spPr>
          <a:xfrm>
            <a:off x="3808017" y="6832866"/>
            <a:ext cx="1776019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8" name="Line"/>
          <p:cNvSpPr/>
          <p:nvPr/>
        </p:nvSpPr>
        <p:spPr>
          <a:xfrm flipV="1">
            <a:off x="3819130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9" name="17th Nov 2019…"/>
          <p:cNvSpPr txBox="1"/>
          <p:nvPr/>
        </p:nvSpPr>
        <p:spPr>
          <a:xfrm>
            <a:off x="2060853" y="7549197"/>
            <a:ext cx="1863586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17th Nov 2019</a:t>
            </a:r>
          </a:p>
          <a:p>
            <a:pPr algn="r">
              <a:defRPr sz="2100"/>
            </a:pPr>
            <a:r>
              <a:t>First Case</a:t>
            </a:r>
          </a:p>
        </p:txBody>
      </p:sp>
      <p:sp>
        <p:nvSpPr>
          <p:cNvPr id="260" name="https://www.theguardian.com/world/2020/mar/13/first-covid-19-case-happened-in-november-china-government-records-show-report…"/>
          <p:cNvSpPr txBox="1"/>
          <p:nvPr/>
        </p:nvSpPr>
        <p:spPr>
          <a:xfrm>
            <a:off x="9431056" y="12825958"/>
            <a:ext cx="10543795" cy="808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https://www.theguardian.com/world/2020/mar/13/first-covid-19-case-happened-in-november-china-government-records-show-report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https://time.com/5882918/zhang-yongzhen-interview-china-coronavirus-genome/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https://www.statnews.com/2020/03/17/a-fiasco-in-the-making-as-the-coronavirus-pandemic-takes-hold-we-are-making-decisions-without-reliable-data/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https://ourworldindata.org/grapher/full-list-total-tests-for-covid-19?time=2020-02-20..2020-04-01</a:t>
            </a:r>
          </a:p>
        </p:txBody>
      </p:sp>
      <p:sp>
        <p:nvSpPr>
          <p:cNvPr id="261" name="Line"/>
          <p:cNvSpPr/>
          <p:nvPr/>
        </p:nvSpPr>
        <p:spPr>
          <a:xfrm flipV="1">
            <a:off x="5762230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2" name="3rd Jan 2020…"/>
          <p:cNvSpPr txBox="1"/>
          <p:nvPr/>
        </p:nvSpPr>
        <p:spPr>
          <a:xfrm>
            <a:off x="3940711" y="7441958"/>
            <a:ext cx="2198828" cy="72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3rd Jan 2020</a:t>
            </a:r>
          </a:p>
          <a:p>
            <a:pPr algn="r">
              <a:defRPr sz="2100"/>
            </a:pPr>
            <a:r>
              <a:t>Sample Received</a:t>
            </a:r>
          </a:p>
        </p:txBody>
      </p:sp>
      <p:sp>
        <p:nvSpPr>
          <p:cNvPr id="263" name="Line"/>
          <p:cNvSpPr/>
          <p:nvPr/>
        </p:nvSpPr>
        <p:spPr>
          <a:xfrm flipV="1">
            <a:off x="58892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4" name="5th Jan 2020…"/>
          <p:cNvSpPr txBox="1"/>
          <p:nvPr/>
        </p:nvSpPr>
        <p:spPr>
          <a:xfrm>
            <a:off x="3522483" y="5437670"/>
            <a:ext cx="2451127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5th Jan 2020</a:t>
            </a:r>
          </a:p>
          <a:p>
            <a:pPr algn="r">
              <a:defRPr sz="2100"/>
            </a:pPr>
            <a:r>
              <a:t>Sample Sequenced</a:t>
            </a:r>
          </a:p>
        </p:txBody>
      </p:sp>
      <p:sp>
        <p:nvSpPr>
          <p:cNvPr id="265" name="Line"/>
          <p:cNvSpPr/>
          <p:nvPr/>
        </p:nvSpPr>
        <p:spPr>
          <a:xfrm flipV="1">
            <a:off x="61940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11th Jan 2020…"/>
          <p:cNvSpPr txBox="1"/>
          <p:nvPr/>
        </p:nvSpPr>
        <p:spPr>
          <a:xfrm>
            <a:off x="6098005" y="5437670"/>
            <a:ext cx="1843051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11th Jan 2020</a:t>
            </a:r>
          </a:p>
          <a:p>
            <a:pPr>
              <a:defRPr sz="2100"/>
            </a:pPr>
            <a:r>
              <a:t>Seq. Released</a:t>
            </a:r>
          </a:p>
        </p:txBody>
      </p:sp>
      <p:sp>
        <p:nvSpPr>
          <p:cNvPr id="267" name="Line"/>
          <p:cNvSpPr/>
          <p:nvPr/>
        </p:nvSpPr>
        <p:spPr>
          <a:xfrm flipV="1">
            <a:off x="6448294" y="6820166"/>
            <a:ext cx="1" cy="6262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8" name="17th Jan 2020…"/>
          <p:cNvSpPr txBox="1"/>
          <p:nvPr/>
        </p:nvSpPr>
        <p:spPr>
          <a:xfrm>
            <a:off x="6366274" y="7498930"/>
            <a:ext cx="1814513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17th Jan 2020</a:t>
            </a:r>
          </a:p>
          <a:p>
            <a:pPr>
              <a:defRPr sz="2100"/>
            </a:pPr>
            <a:r>
              <a:t>(Berlin)</a:t>
            </a:r>
          </a:p>
        </p:txBody>
      </p:sp>
      <p:sp>
        <p:nvSpPr>
          <p:cNvPr id="269" name="Line"/>
          <p:cNvSpPr/>
          <p:nvPr/>
        </p:nvSpPr>
        <p:spPr>
          <a:xfrm flipV="1">
            <a:off x="11376068" y="6231993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0" name="17th March 2020…"/>
          <p:cNvSpPr txBox="1"/>
          <p:nvPr/>
        </p:nvSpPr>
        <p:spPr>
          <a:xfrm>
            <a:off x="8539446" y="5437670"/>
            <a:ext cx="2243368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17th March 2020</a:t>
            </a:r>
          </a:p>
          <a:p>
            <a:pPr algn="l">
              <a:defRPr sz="2100"/>
            </a:pPr>
            <a:r>
              <a:t>“no ability to test”</a:t>
            </a:r>
          </a:p>
        </p:txBody>
      </p:sp>
      <p:sp>
        <p:nvSpPr>
          <p:cNvPr id="271" name="Line"/>
          <p:cNvSpPr/>
          <p:nvPr/>
        </p:nvSpPr>
        <p:spPr>
          <a:xfrm flipV="1">
            <a:off x="9661129" y="6820166"/>
            <a:ext cx="1" cy="6262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29th March 2020…"/>
          <p:cNvSpPr txBox="1"/>
          <p:nvPr/>
        </p:nvSpPr>
        <p:spPr>
          <a:xfrm>
            <a:off x="9580846" y="7474978"/>
            <a:ext cx="2135621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29th March 2020</a:t>
            </a:r>
          </a:p>
          <a:p>
            <a:pPr algn="l">
              <a:defRPr sz="2100"/>
            </a:pPr>
            <a:r>
              <a:t>~1M Tests in US</a:t>
            </a:r>
          </a:p>
        </p:txBody>
      </p:sp>
      <p:sp>
        <p:nvSpPr>
          <p:cNvPr id="273" name="Line"/>
          <p:cNvSpPr/>
          <p:nvPr/>
        </p:nvSpPr>
        <p:spPr>
          <a:xfrm flipV="1">
            <a:off x="169763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4" name="12th Sept 2020…"/>
          <p:cNvSpPr txBox="1"/>
          <p:nvPr/>
        </p:nvSpPr>
        <p:spPr>
          <a:xfrm>
            <a:off x="15880047" y="5437670"/>
            <a:ext cx="2451127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12th Sept 2020</a:t>
            </a:r>
          </a:p>
          <a:p>
            <a:pPr>
              <a:defRPr sz="2100"/>
            </a:pPr>
            <a:r>
              <a:t>~100M Tests in US</a:t>
            </a:r>
          </a:p>
        </p:txBody>
      </p:sp>
      <p:sp>
        <p:nvSpPr>
          <p:cNvPr id="275" name="2 Months from first case to sequence.…"/>
          <p:cNvSpPr txBox="1"/>
          <p:nvPr/>
        </p:nvSpPr>
        <p:spPr>
          <a:xfrm>
            <a:off x="233864" y="11585408"/>
            <a:ext cx="8930272" cy="1953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100"/>
            </a:pPr>
            <a:r>
              <a:t>2 Months from first case to sequence.</a:t>
            </a:r>
          </a:p>
          <a:p>
            <a:pPr algn="l">
              <a:defRPr sz="4100"/>
            </a:pPr>
            <a:r>
              <a:t>~5 Months from first case to 1M Tests</a:t>
            </a:r>
          </a:p>
          <a:p>
            <a:pPr algn="l">
              <a:defRPr sz="4100"/>
            </a:pPr>
            <a:r>
              <a:t>~10 Months for 100M Tests</a:t>
            </a:r>
          </a:p>
        </p:txBody>
      </p:sp>
      <p:sp>
        <p:nvSpPr>
          <p:cNvPr id="276" name="December 11, 2020…"/>
          <p:cNvSpPr txBox="1"/>
          <p:nvPr/>
        </p:nvSpPr>
        <p:spPr>
          <a:xfrm>
            <a:off x="20292787" y="7562525"/>
            <a:ext cx="2436987" cy="7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1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December 11, 2020</a:t>
            </a:r>
          </a:p>
          <a:p>
            <a:pPr defTabSz="457200">
              <a:defRPr sz="21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Vaccine Approved</a:t>
            </a:r>
          </a:p>
        </p:txBody>
      </p:sp>
      <p:sp>
        <p:nvSpPr>
          <p:cNvPr id="277" name="Line"/>
          <p:cNvSpPr/>
          <p:nvPr/>
        </p:nvSpPr>
        <p:spPr>
          <a:xfrm flipV="1">
            <a:off x="21548329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8" name="Line"/>
          <p:cNvSpPr/>
          <p:nvPr/>
        </p:nvSpPr>
        <p:spPr>
          <a:xfrm flipV="1">
            <a:off x="8784830" y="6257393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9" name="30th April 2020…"/>
          <p:cNvSpPr txBox="1"/>
          <p:nvPr/>
        </p:nvSpPr>
        <p:spPr>
          <a:xfrm>
            <a:off x="11337968" y="5437670"/>
            <a:ext cx="2766899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30th April 2020</a:t>
            </a:r>
          </a:p>
          <a:p>
            <a:pPr algn="l">
              <a:defRPr sz="2100"/>
            </a:pPr>
            <a:r>
              <a:t>Phase 1 Vaccine Trials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OVID22 Timeline (ACSeq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COVID22 Timeline (ACSeq)</a:t>
            </a:r>
          </a:p>
        </p:txBody>
      </p:sp>
      <p:sp>
        <p:nvSpPr>
          <p:cNvPr id="282" name="Line"/>
          <p:cNvSpPr/>
          <p:nvPr/>
        </p:nvSpPr>
        <p:spPr>
          <a:xfrm>
            <a:off x="5847477" y="6832866"/>
            <a:ext cx="1317701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3" name="Line"/>
          <p:cNvSpPr/>
          <p:nvPr/>
        </p:nvSpPr>
        <p:spPr>
          <a:xfrm flipV="1">
            <a:off x="5858589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4" name="17th Nov 2022…"/>
          <p:cNvSpPr txBox="1"/>
          <p:nvPr/>
        </p:nvSpPr>
        <p:spPr>
          <a:xfrm>
            <a:off x="4100312" y="7549197"/>
            <a:ext cx="1863586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17th Nov 2022</a:t>
            </a:r>
          </a:p>
          <a:p>
            <a:pPr algn="r">
              <a:defRPr sz="2100"/>
            </a:pPr>
            <a:r>
              <a:t>First Case</a:t>
            </a:r>
          </a:p>
        </p:txBody>
      </p:sp>
      <p:sp>
        <p:nvSpPr>
          <p:cNvPr id="285" name="Line"/>
          <p:cNvSpPr/>
          <p:nvPr/>
        </p:nvSpPr>
        <p:spPr>
          <a:xfrm flipV="1">
            <a:off x="7077789" y="5424970"/>
            <a:ext cx="1" cy="14325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6" name="18th Dec 2022…"/>
          <p:cNvSpPr txBox="1"/>
          <p:nvPr/>
        </p:nvSpPr>
        <p:spPr>
          <a:xfrm>
            <a:off x="7101690" y="8688996"/>
            <a:ext cx="3715018" cy="136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18th Dec 2022</a:t>
            </a:r>
          </a:p>
          <a:p>
            <a:pPr algn="l">
              <a:defRPr sz="2100"/>
            </a:pPr>
            <a:r>
              <a:t>Travel Restrictions on Infected</a:t>
            </a:r>
          </a:p>
          <a:p>
            <a:pPr algn="l">
              <a:defRPr sz="2100"/>
            </a:pPr>
            <a:r>
              <a:t>Vaccine development starts</a:t>
            </a:r>
          </a:p>
        </p:txBody>
      </p:sp>
      <p:sp>
        <p:nvSpPr>
          <p:cNvPr id="287" name="Line"/>
          <p:cNvSpPr/>
          <p:nvPr/>
        </p:nvSpPr>
        <p:spPr>
          <a:xfrm flipV="1">
            <a:off x="5982789" y="62312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8" name="20th Nov 2022…"/>
          <p:cNvSpPr txBox="1"/>
          <p:nvPr/>
        </p:nvSpPr>
        <p:spPr>
          <a:xfrm>
            <a:off x="2979429" y="5202720"/>
            <a:ext cx="3087739" cy="1046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20th Nov 2022</a:t>
            </a:r>
          </a:p>
          <a:p>
            <a:pPr algn="r">
              <a:defRPr sz="2100"/>
            </a:pPr>
            <a:r>
              <a:t>Abnormal RNA Detected</a:t>
            </a:r>
          </a:p>
          <a:p>
            <a:pPr algn="r">
              <a:defRPr sz="2100"/>
            </a:pPr>
            <a:r>
              <a:t>Draft Sequence available</a:t>
            </a:r>
          </a:p>
        </p:txBody>
      </p:sp>
      <p:sp>
        <p:nvSpPr>
          <p:cNvPr id="289" name="Line"/>
          <p:cNvSpPr/>
          <p:nvPr/>
        </p:nvSpPr>
        <p:spPr>
          <a:xfrm flipV="1">
            <a:off x="19015789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0" name="17th Sept 2023…"/>
          <p:cNvSpPr txBox="1"/>
          <p:nvPr/>
        </p:nvSpPr>
        <p:spPr>
          <a:xfrm>
            <a:off x="17843306" y="5202720"/>
            <a:ext cx="2451126" cy="1046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17th Sept 2023</a:t>
            </a:r>
          </a:p>
          <a:p>
            <a:pPr>
              <a:defRPr sz="2100"/>
            </a:pPr>
            <a:r>
              <a:t>Projected Vaccine Trial Completion</a:t>
            </a:r>
          </a:p>
        </p:txBody>
      </p:sp>
      <p:sp>
        <p:nvSpPr>
          <p:cNvPr id="291" name="Draft Sequence available 3 days after infection…"/>
          <p:cNvSpPr txBox="1"/>
          <p:nvPr/>
        </p:nvSpPr>
        <p:spPr>
          <a:xfrm>
            <a:off x="233864" y="11896558"/>
            <a:ext cx="11379645" cy="133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100"/>
            </a:pPr>
            <a:r>
              <a:t>Draft Sequence available 3 days after infection</a:t>
            </a:r>
          </a:p>
          <a:p>
            <a:pPr algn="l">
              <a:defRPr sz="4100"/>
            </a:pPr>
            <a:r>
              <a:t>Kits already deployed. No lead time to scale up. </a:t>
            </a:r>
          </a:p>
        </p:txBody>
      </p:sp>
      <p:sp>
        <p:nvSpPr>
          <p:cNvPr id="292" name="17th Dec 2022…"/>
          <p:cNvSpPr txBox="1"/>
          <p:nvPr/>
        </p:nvSpPr>
        <p:spPr>
          <a:xfrm>
            <a:off x="6987130" y="4578623"/>
            <a:ext cx="3613938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17th Dec 2022</a:t>
            </a:r>
          </a:p>
          <a:p>
            <a:pPr algn="l">
              <a:defRPr sz="2100"/>
            </a:pPr>
            <a:r>
              <a:t>&gt;10 More infections detected</a:t>
            </a:r>
          </a:p>
        </p:txBody>
      </p:sp>
      <p:sp>
        <p:nvSpPr>
          <p:cNvPr id="293" name="Line"/>
          <p:cNvSpPr/>
          <p:nvPr/>
        </p:nvSpPr>
        <p:spPr>
          <a:xfrm flipV="1">
            <a:off x="7192089" y="6825355"/>
            <a:ext cx="1" cy="188385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4" name="Line"/>
          <p:cNvSpPr/>
          <p:nvPr/>
        </p:nvSpPr>
        <p:spPr>
          <a:xfrm flipV="1">
            <a:off x="9715642" y="6219293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5" name="18th March 2023…"/>
          <p:cNvSpPr txBox="1"/>
          <p:nvPr/>
        </p:nvSpPr>
        <p:spPr>
          <a:xfrm>
            <a:off x="9664842" y="5463070"/>
            <a:ext cx="2396453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18th March 2023</a:t>
            </a:r>
          </a:p>
          <a:p>
            <a:pPr algn="l">
              <a:defRPr sz="2100"/>
            </a:pPr>
            <a:r>
              <a:t>Vaccine Developed</a:t>
            </a:r>
          </a:p>
        </p:txBody>
      </p:sp>
      <p:sp>
        <p:nvSpPr>
          <p:cNvPr id="296" name="Line"/>
          <p:cNvSpPr/>
          <p:nvPr/>
        </p:nvSpPr>
        <p:spPr>
          <a:xfrm flipV="1">
            <a:off x="8453866" y="6820166"/>
            <a:ext cx="1" cy="72913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97" name="18th Jan 2023…"/>
          <p:cNvSpPr txBox="1"/>
          <p:nvPr/>
        </p:nvSpPr>
        <p:spPr>
          <a:xfrm>
            <a:off x="8396716" y="7498930"/>
            <a:ext cx="4263086" cy="1046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18th Jan 2023</a:t>
            </a:r>
          </a:p>
          <a:p>
            <a:pPr algn="l">
              <a:defRPr sz="2100"/>
            </a:pPr>
            <a:r>
              <a:t>Number of cases falls to near zero.</a:t>
            </a:r>
          </a:p>
          <a:p>
            <a:pPr algn="l">
              <a:defRPr sz="2100"/>
            </a:pPr>
            <a:r>
              <a:t>Does not leave host country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ACSeq is… for pandemic respon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is… for pandemic response</a:t>
            </a:r>
          </a:p>
        </p:txBody>
      </p:sp>
      <p:sp>
        <p:nvSpPr>
          <p:cNvPr id="300" name="Initial Target Market: Pandemic Response Labs/Sequencing Centers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>
              <a:defRPr spc="-47" sz="4700"/>
            </a:pPr>
            <a:r>
              <a:t>Initial Target Market: Pandemic Response Labs/Sequencing Centers</a:t>
            </a:r>
          </a:p>
          <a:p>
            <a:pPr lvl="1">
              <a:defRPr spc="-47" sz="4700"/>
            </a:pPr>
          </a:p>
          <a:p>
            <a:pPr lvl="1">
              <a:defRPr spc="-47" sz="4700"/>
            </a:pPr>
          </a:p>
          <a:p>
            <a:pPr lvl="1">
              <a:defRPr spc="-47" sz="4700"/>
            </a:pPr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6609" y="4593987"/>
            <a:ext cx="15510782" cy="4939189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…leading to a cheap point-of-care or at home test (&lt;$1000 device, $10 run)."/>
          <p:cNvSpPr txBox="1"/>
          <p:nvPr/>
        </p:nvSpPr>
        <p:spPr>
          <a:xfrm>
            <a:off x="5838520" y="10300995"/>
            <a:ext cx="18701360" cy="734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…leading to a cheap point-of-care or at home test (&lt;$1000 device, $10 run).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ACSeq is… cheap sequenc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is… cheap sequencing</a:t>
            </a:r>
          </a:p>
        </p:txBody>
      </p:sp>
      <p:sp>
        <p:nvSpPr>
          <p:cNvPr id="305" name="Single molecule Optical Sequencing-by-synthesis (has been done before) but…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 indent="438911" defTabSz="792479">
              <a:spcBef>
                <a:spcPts val="1700"/>
              </a:spcBef>
              <a:defRPr spc="-45" sz="4512"/>
            </a:pPr>
          </a:p>
          <a:p>
            <a:pPr lvl="1" indent="438911" defTabSz="792479">
              <a:spcBef>
                <a:spcPts val="1700"/>
              </a:spcBef>
              <a:defRPr spc="-45" sz="4512"/>
            </a:pPr>
          </a:p>
          <a:p>
            <a:pPr lvl="1" indent="438911" defTabSz="792479">
              <a:spcBef>
                <a:spcPts val="1700"/>
              </a:spcBef>
              <a:defRPr spc="-45" sz="4512"/>
            </a:pPr>
          </a:p>
          <a:p>
            <a:pPr lvl="1" indent="438911" defTabSz="792479">
              <a:spcBef>
                <a:spcPts val="1700"/>
              </a:spcBef>
              <a:defRPr spc="-45" sz="4512"/>
            </a:pPr>
            <a:r>
              <a:t>Single molecule Optical Sequencing-by-synthesis (has been done before) but…</a:t>
            </a:r>
          </a:p>
          <a:p>
            <a:pPr lvl="1" indent="438911" defTabSz="792479">
              <a:spcBef>
                <a:spcPts val="1700"/>
              </a:spcBef>
              <a:defRPr spc="-52" sz="5280"/>
            </a:pPr>
          </a:p>
          <a:p>
            <a:pPr lvl="2" indent="877823" algn="ctr" defTabSz="792479">
              <a:spcBef>
                <a:spcPts val="1700"/>
              </a:spcBef>
              <a:defRPr spc="-65" sz="6528"/>
            </a:pPr>
            <a:r>
              <a:t>Our focus is on cheap instrument and run cost</a:t>
            </a:r>
          </a:p>
          <a:p>
            <a:pPr lvl="2" indent="877823" algn="ctr" defTabSz="792479">
              <a:spcBef>
                <a:spcPts val="1700"/>
              </a:spcBef>
              <a:defRPr spc="-52" sz="5280"/>
            </a:pPr>
          </a:p>
          <a:p>
            <a:pPr lvl="2" indent="877823" defTabSz="792479">
              <a:spcBef>
                <a:spcPts val="1700"/>
              </a:spcBef>
              <a:defRPr spc="-45" sz="4512"/>
            </a:pPr>
            <a:r>
              <a:t>No reversible terminators, higher error rate, short reads. Much much cheaper.</a:t>
            </a:r>
          </a:p>
          <a:p>
            <a:pPr lvl="2" indent="877823" algn="ctr" defTabSz="792479">
              <a:spcBef>
                <a:spcPts val="1700"/>
              </a:spcBef>
              <a:defRPr spc="-52" sz="5280"/>
            </a:pPr>
          </a:p>
        </p:txBody>
      </p:sp>
      <p:pic>
        <p:nvPicPr>
          <p:cNvPr id="3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3106" y="229573"/>
            <a:ext cx="5177539" cy="4687771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Line"/>
          <p:cNvSpPr/>
          <p:nvPr/>
        </p:nvSpPr>
        <p:spPr>
          <a:xfrm flipV="1">
            <a:off x="16736020" y="3378696"/>
            <a:ext cx="1789708" cy="224274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ACSeq i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is…</a:t>
            </a:r>
          </a:p>
        </p:txBody>
      </p:sp>
      <p:sp>
        <p:nvSpPr>
          <p:cNvPr id="156" name="Pandemic Scale DNA Sequencin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Pandemic Scale DNA Sequencing</a:t>
            </a:r>
          </a:p>
          <a:p>
            <a:pPr/>
          </a:p>
          <a:p>
            <a:pPr algn="ctr"/>
            <a:r>
              <a:t>As cheap as qPCR, with increased accuracy and with richer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ACSeq is… cheap sequenc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is… cheap sequencing</a:t>
            </a:r>
          </a:p>
        </p:txBody>
      </p:sp>
      <p:sp>
        <p:nvSpPr>
          <p:cNvPr id="310" name="Consumables are: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/>
            <a:r>
              <a:t>Consumables are:</a:t>
            </a:r>
          </a:p>
          <a:p>
            <a:pPr lvl="2"/>
            <a:r>
              <a:t>Simple glass flowcell (current cover glass $0.07)</a:t>
            </a:r>
          </a:p>
          <a:p>
            <a:pPr lvl="2"/>
            <a:r>
              <a:t>Polymerases, labelled nucleotides (comparible to qPCR)</a:t>
            </a:r>
          </a:p>
          <a:p>
            <a:pPr lvl="2"/>
          </a:p>
          <a:p>
            <a:pPr lvl="1"/>
            <a:r>
              <a:t>Instrument cost: </a:t>
            </a:r>
          </a:p>
          <a:p>
            <a:pPr lvl="2"/>
            <a:r>
              <a:t>Consumer grade camera (&lt;&lt;$300)</a:t>
            </a:r>
          </a:p>
          <a:p>
            <a:pPr lvl="2"/>
            <a:r>
              <a:t>Cheap laser diodes ($20)</a:t>
            </a:r>
          </a:p>
          <a:p>
            <a:pPr lvl="2"/>
            <a:r>
              <a:t>Custom fluidics ($50)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ACSeq… Prototy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ACSeq… Prototype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2089" y="2891007"/>
            <a:ext cx="10492410" cy="10139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ACSeq… Prototy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ACSeq… Prototype</a:t>
            </a:r>
          </a:p>
        </p:txBody>
      </p:sp>
      <p:pic>
        <p:nvPicPr>
          <p:cNvPr id="316" name="ani.gif" descr="ani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8327" y="2539275"/>
            <a:ext cx="14820946" cy="10035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3933" y="4458164"/>
            <a:ext cx="7761171" cy="479967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ACSeq… next ste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ACSeq… next steps</a:t>
            </a:r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32205" y="3198203"/>
            <a:ext cx="4344459" cy="8418064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Camera - IMX178 - $300"/>
          <p:cNvSpPr txBox="1"/>
          <p:nvPr/>
        </p:nvSpPr>
        <p:spPr>
          <a:xfrm>
            <a:off x="18114382" y="5306517"/>
            <a:ext cx="347990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Camera - IMX178 - $300</a:t>
            </a:r>
          </a:p>
        </p:txBody>
      </p:sp>
      <p:sp>
        <p:nvSpPr>
          <p:cNvPr id="322" name="Focusing stepper/DC -$20"/>
          <p:cNvSpPr txBox="1"/>
          <p:nvPr/>
        </p:nvSpPr>
        <p:spPr>
          <a:xfrm>
            <a:off x="17987738" y="6864384"/>
            <a:ext cx="373319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Focusing stepper/DC -$20</a:t>
            </a:r>
          </a:p>
        </p:txBody>
      </p:sp>
      <p:sp>
        <p:nvSpPr>
          <p:cNvPr id="323" name="Objective 60/100x -$20"/>
          <p:cNvSpPr txBox="1"/>
          <p:nvPr/>
        </p:nvSpPr>
        <p:spPr>
          <a:xfrm>
            <a:off x="11885879" y="8405317"/>
            <a:ext cx="330464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Objective 60/100x -$20</a:t>
            </a:r>
          </a:p>
        </p:txBody>
      </p:sp>
      <p:sp>
        <p:nvSpPr>
          <p:cNvPr id="324" name="Electro-fluidic system -$20"/>
          <p:cNvSpPr txBox="1"/>
          <p:nvPr/>
        </p:nvSpPr>
        <p:spPr>
          <a:xfrm>
            <a:off x="18092097" y="9438250"/>
            <a:ext cx="376153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Electro-fluidic system -$20</a:t>
            </a:r>
          </a:p>
        </p:txBody>
      </p:sp>
      <p:sp>
        <p:nvSpPr>
          <p:cNvPr id="325" name="Prism…"/>
          <p:cNvSpPr txBox="1"/>
          <p:nvPr/>
        </p:nvSpPr>
        <p:spPr>
          <a:xfrm>
            <a:off x="14107515" y="9745167"/>
            <a:ext cx="893370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Prism</a:t>
            </a:r>
          </a:p>
          <a:p>
            <a:pPr/>
            <a:r>
              <a:t>$20</a:t>
            </a:r>
          </a:p>
        </p:txBody>
      </p:sp>
      <p:sp>
        <p:nvSpPr>
          <p:cNvPr id="326" name="Laser - $20"/>
          <p:cNvSpPr txBox="1"/>
          <p:nvPr/>
        </p:nvSpPr>
        <p:spPr>
          <a:xfrm>
            <a:off x="16386501" y="10386517"/>
            <a:ext cx="166146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Laser - $20</a:t>
            </a:r>
          </a:p>
        </p:txBody>
      </p:sp>
      <p:sp>
        <p:nvSpPr>
          <p:cNvPr id="327" name="50x150mm"/>
          <p:cNvSpPr txBox="1"/>
          <p:nvPr/>
        </p:nvSpPr>
        <p:spPr>
          <a:xfrm>
            <a:off x="7706173" y="8760917"/>
            <a:ext cx="163952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50x150mm</a:t>
            </a:r>
          </a:p>
        </p:txBody>
      </p:sp>
      <p:sp>
        <p:nvSpPr>
          <p:cNvPr id="328" name="Prototype Single Unit Costs, Total: $500+Enclosure"/>
          <p:cNvSpPr txBox="1"/>
          <p:nvPr/>
        </p:nvSpPr>
        <p:spPr>
          <a:xfrm>
            <a:off x="12865706" y="11804470"/>
            <a:ext cx="707745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Prototype Single Unit Costs, Total: $500+Enclosure</a:t>
            </a:r>
          </a:p>
        </p:txBody>
      </p:sp>
      <p:sp>
        <p:nvSpPr>
          <p:cNvPr id="329" name="Filter - $80"/>
          <p:cNvSpPr txBox="1"/>
          <p:nvPr/>
        </p:nvSpPr>
        <p:spPr>
          <a:xfrm>
            <a:off x="18301225" y="6085450"/>
            <a:ext cx="158221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Filter - $80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9603" y="4271126"/>
            <a:ext cx="6103962" cy="602067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ACSeq… next ste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ACSeq… next steps</a:t>
            </a:r>
          </a:p>
        </p:txBody>
      </p:sp>
      <p:sp>
        <p:nvSpPr>
          <p:cNvPr id="333" name="A"/>
          <p:cNvSpPr txBox="1"/>
          <p:nvPr/>
        </p:nvSpPr>
        <p:spPr>
          <a:xfrm>
            <a:off x="5042611" y="4942450"/>
            <a:ext cx="31181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334" name="T"/>
          <p:cNvSpPr txBox="1"/>
          <p:nvPr/>
        </p:nvSpPr>
        <p:spPr>
          <a:xfrm>
            <a:off x="6019105" y="4942450"/>
            <a:ext cx="28925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</a:t>
            </a:r>
          </a:p>
        </p:txBody>
      </p:sp>
      <p:sp>
        <p:nvSpPr>
          <p:cNvPr id="335" name="G"/>
          <p:cNvSpPr txBox="1"/>
          <p:nvPr/>
        </p:nvSpPr>
        <p:spPr>
          <a:xfrm>
            <a:off x="6960345" y="4942450"/>
            <a:ext cx="34564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</a:t>
            </a:r>
          </a:p>
        </p:txBody>
      </p:sp>
      <p:sp>
        <p:nvSpPr>
          <p:cNvPr id="336" name="C"/>
          <p:cNvSpPr txBox="1"/>
          <p:nvPr/>
        </p:nvSpPr>
        <p:spPr>
          <a:xfrm>
            <a:off x="7922717" y="4942450"/>
            <a:ext cx="33436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</a:t>
            </a:r>
          </a:p>
        </p:txBody>
      </p:sp>
      <p:pic>
        <p:nvPicPr>
          <p:cNvPr id="3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84308" y="4431306"/>
            <a:ext cx="10181376" cy="6246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ACSeq next ste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next steps</a:t>
            </a:r>
          </a:p>
        </p:txBody>
      </p:sp>
      <p:sp>
        <p:nvSpPr>
          <p:cNvPr id="340" name="Target specs: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/>
            <a:r>
              <a:t>Target specs:</a:t>
            </a:r>
          </a:p>
          <a:p>
            <a:pPr lvl="1" marL="1308100" indent="-698500">
              <a:buSzPct val="123000"/>
              <a:buChar char="•"/>
            </a:pPr>
          </a:p>
          <a:p>
            <a:pPr lvl="2" marL="1917700" indent="-698500">
              <a:buSzPct val="123000"/>
              <a:buChar char="•"/>
            </a:pPr>
            <a:r>
              <a:t>~20bp reads</a:t>
            </a:r>
          </a:p>
          <a:p>
            <a:pPr lvl="2" marL="1917700" indent="-698500">
              <a:buSzPct val="123000"/>
              <a:buChar char="•"/>
            </a:pPr>
            <a:r>
              <a:t>&lt;5% error rate</a:t>
            </a:r>
          </a:p>
          <a:p>
            <a:pPr lvl="2" marL="1917700" indent="-698500">
              <a:buSzPct val="123000"/>
              <a:buChar char="•"/>
            </a:pPr>
            <a:r>
              <a:t>100,000 to 1M reads</a:t>
            </a:r>
          </a:p>
          <a:p>
            <a:pPr lvl="2" marL="1917700" indent="-698500">
              <a:buSzPct val="123000"/>
              <a:buChar char="•"/>
            </a:pPr>
          </a:p>
          <a:p>
            <a:pPr lvl="2">
              <a:defRPr spc="-37" sz="3700"/>
            </a:pPr>
            <a:r>
              <a:t>Reads and error rates and conservative/based on existing platforms. Sufficient for alignment to viral genomes. Read count based on single imaging region.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ACSeq next ste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next steps</a:t>
            </a:r>
          </a:p>
        </p:txBody>
      </p:sp>
      <p:sp>
        <p:nvSpPr>
          <p:cNvPr id="343" name="Plan $100K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defTabSz="676909">
              <a:spcBef>
                <a:spcPts val="0"/>
              </a:spcBef>
              <a:defRPr b="1" spc="0" sz="4510">
                <a:solidFill>
                  <a:schemeClr val="accent1"/>
                </a:solidFill>
              </a:defRPr>
            </a:pPr>
            <a:r>
              <a:t>Plan $100K</a:t>
            </a:r>
          </a:p>
          <a:p>
            <a:pPr marL="270764" indent="-270764" defTabSz="291591">
              <a:spcBef>
                <a:spcPts val="0"/>
              </a:spcBef>
              <a:buSzPct val="123000"/>
              <a:buChar char="•"/>
              <a:defRPr spc="0" sz="3198"/>
            </a:pPr>
          </a:p>
          <a:p>
            <a:pPr marL="270764" indent="-270764" defTabSz="291591">
              <a:spcBef>
                <a:spcPts val="0"/>
              </a:spcBef>
              <a:buSzPct val="123000"/>
              <a:buChar char="•"/>
              <a:defRPr spc="0" sz="3198"/>
            </a:pPr>
            <a:r>
              <a:t>Build custom $500 optical prototype.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Company Formation (US, UK and Japan)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One or two more optical platforms (GA2 based) for experimentation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Begin work on strands, image incorporation/bleaching on strand.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Hire consultants that can move to full time (or co-founder level)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Progress provisionals through to full applications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Manage burn over 6 months</a:t>
            </a:r>
          </a:p>
          <a:p>
            <a:pPr defTabSz="291591">
              <a:spcBef>
                <a:spcPts val="0"/>
              </a:spcBef>
              <a:defRPr spc="0" sz="2132"/>
            </a:pPr>
          </a:p>
          <a:p>
            <a:pPr defTabSz="676909">
              <a:spcBef>
                <a:spcPts val="0"/>
              </a:spcBef>
              <a:defRPr b="1" spc="0" sz="4510">
                <a:solidFill>
                  <a:schemeClr val="accent1"/>
                </a:solidFill>
              </a:defRPr>
            </a:pPr>
            <a:r>
              <a:t>Plan $500K (as 100K+)</a:t>
            </a:r>
          </a:p>
          <a:p>
            <a:pPr defTabSz="291591">
              <a:spcBef>
                <a:spcPts val="0"/>
              </a:spcBef>
              <a:defRPr spc="0" sz="2132"/>
            </a:pPr>
          </a:p>
          <a:p>
            <a:pPr marL="270764" indent="-270764" defTabSz="291591">
              <a:spcBef>
                <a:spcPts val="0"/>
              </a:spcBef>
              <a:buSzPct val="123000"/>
              <a:buChar char="•"/>
              <a:defRPr spc="0" sz="3198"/>
            </a:pPr>
            <a:r>
              <a:t>Proof-of-concept on full sequencing.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Proof-of-concept on fluidic approaches.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Develop additional IP covering fluidic/error correction approaches.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Additional IP around nucleotides, imaging approaches.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Manage burn over 1 year.</a:t>
            </a:r>
          </a:p>
          <a:p>
            <a:pPr defTabSz="291591">
              <a:spcBef>
                <a:spcPts val="0"/>
              </a:spcBef>
              <a:defRPr spc="0" sz="2132"/>
            </a:pPr>
          </a:p>
          <a:p>
            <a:pPr defTabSz="676909">
              <a:spcBef>
                <a:spcPts val="0"/>
              </a:spcBef>
              <a:defRPr b="1" spc="0" sz="4510">
                <a:solidFill>
                  <a:schemeClr val="accent1"/>
                </a:solidFill>
              </a:defRPr>
            </a:pPr>
            <a:r>
              <a:t>Plan $5M (as 500K+)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</a:p>
          <a:p>
            <a:pPr marL="270764" indent="-270764" defTabSz="291591">
              <a:spcBef>
                <a:spcPts val="0"/>
              </a:spcBef>
              <a:buSzPct val="123000"/>
              <a:buChar char="•"/>
              <a:defRPr spc="0" sz="3198"/>
            </a:pPr>
            <a:r>
              <a:t>Hiring: IP lead, Biochemistry lead, Hardware lead, Nucleotide development?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Company Formation (US, UK or Japan)</a:t>
            </a:r>
          </a:p>
          <a:p>
            <a:pPr marL="270763" indent="-270763" defTabSz="291591">
              <a:spcBef>
                <a:spcPts val="0"/>
              </a:spcBef>
              <a:buSzPct val="123000"/>
              <a:buChar char="•"/>
              <a:defRPr spc="0" sz="2132"/>
            </a:pPr>
            <a:r>
              <a:t>Manage burn over 1 year.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houghts and Prior Writings"/>
          <p:cNvSpPr txBox="1"/>
          <p:nvPr>
            <p:ph type="title" idx="4294967295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Thoughts and Prior Writings</a:t>
            </a:r>
          </a:p>
        </p:txBody>
      </p:sp>
      <p:sp>
        <p:nvSpPr>
          <p:cNvPr id="346" name="Sequencing for $1: https://41j.com/blog/2016/03/road-to-the-1-genome/…"/>
          <p:cNvSpPr txBox="1"/>
          <p:nvPr/>
        </p:nvSpPr>
        <p:spPr>
          <a:xfrm>
            <a:off x="1326019" y="2527300"/>
            <a:ext cx="21110852" cy="988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2600">
                <a:solidFill>
                  <a:srgbClr val="000000"/>
                </a:solidFill>
              </a:defRPr>
            </a:pPr>
            <a:r>
              <a:t>Sequencing for $1: https://41j.com/blog/2016/03/road-to-the-1-genome/ 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2600">
                <a:solidFill>
                  <a:srgbClr val="000000"/>
                </a:solidFill>
              </a:defRPr>
            </a:pPr>
            <a:r>
              <a:t>Sequencing is universal sensing: </a:t>
            </a:r>
            <a:r>
              <a:rPr u="sng">
                <a:hlinkClick r:id="rId2" invalidUrl="" action="" tgtFrame="" tooltip="" history="1" highlightClick="0" endSnd="0"/>
              </a:rPr>
              <a:t>http://41j.com/blog/2016/03/are-you-sure-this-isnt-horse-dna-sequencing-is-universal-sensing/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2600">
                <a:solidFill>
                  <a:srgbClr val="000000"/>
                </a:solidFill>
              </a:defRPr>
            </a:pPr>
            <a:r>
              <a:t>List of current approaches: </a:t>
            </a:r>
            <a:r>
              <a:rPr u="sng">
                <a:hlinkClick r:id="rId3" invalidUrl="" action="" tgtFrame="" tooltip="" history="1" highlightClick="0" endSnd="0"/>
              </a:rPr>
              <a:t>https://41j.com/blog/2018/07/dna-sequencing-companies-july-2018/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2600">
                <a:solidFill>
                  <a:srgbClr val="000000"/>
                </a:solidFill>
              </a:defRPr>
            </a:pPr>
            <a:r>
              <a:t>COVID19 mutations in qPCR sites: </a:t>
            </a:r>
            <a:r>
              <a:rPr u="sng">
                <a:hlinkClick r:id="rId4" invalidUrl="" action="" tgtFrame="" tooltip="" history="1" highlightClick="0" endSnd="0"/>
              </a:rPr>
              <a:t>https://41j.com/blog/2020/06/are-there-mutations-in-sars-cov-2-cdc-qpcr-primer-sites/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2600">
                <a:solidFill>
                  <a:srgbClr val="000000"/>
                </a:solidFill>
              </a:defRPr>
            </a:pPr>
            <a:r>
              <a:t>Illumina 10x profit on consumables: </a:t>
            </a:r>
            <a:r>
              <a:rPr u="sng">
                <a:hlinkClick r:id="rId5" invalidUrl="" action="" tgtFrame="" tooltip="" history="1" highlightClick="0" endSnd="0"/>
              </a:rPr>
              <a:t>https://41j.com/blog/2018/11/illumina-consumables-are-90-profit/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2600">
                <a:solidFill>
                  <a:srgbClr val="000000"/>
                </a:solidFill>
              </a:defRPr>
            </a:pPr>
            <a:r>
              <a:t>Why Japan: </a:t>
            </a:r>
            <a:r>
              <a:rPr u="sng">
                <a:hlinkClick r:id="rId6" invalidUrl="" action="" tgtFrame="" tooltip="" history="1" highlightClick="0" endSnd="0"/>
              </a:rPr>
              <a:t>https://41j.com/blog/2021/04/dna-sequencing-and-japan/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2600">
                <a:solidFill>
                  <a:srgbClr val="000000"/>
                </a:solidFill>
              </a:defRPr>
            </a:pPr>
            <a:r>
              <a:t>Optical System Notes:</a:t>
            </a:r>
          </a:p>
          <a:p>
            <a:pPr marL="609599" indent="-609599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2600">
                <a:solidFill>
                  <a:srgbClr val="000000"/>
                </a:solidFill>
              </a:defRPr>
            </a:pPr>
            <a:r>
              <a:rPr u="sng">
                <a:hlinkClick r:id="rId7" invalidUrl="" action="" tgtFrame="" tooltip="" history="1" highlightClick="0" endSnd="0"/>
              </a:rPr>
              <a:t>https://41j.com/blog/2021/04/single-dye-experiments-on-a-genome-analyzer/</a:t>
            </a:r>
          </a:p>
          <a:p>
            <a:pPr marL="609599" indent="-609599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2600">
                <a:solidFill>
                  <a:srgbClr val="000000"/>
                </a:solidFill>
              </a:defRPr>
            </a:pPr>
            <a:r>
              <a:rPr u="sng">
                <a:hlinkClick r:id="rId8" invalidUrl="" action="" tgtFrame="" tooltip="" history="1" highlightClick="0" endSnd="0"/>
              </a:rPr>
              <a:t>https://41j.com/blog/2021/04/photobeaching-on-the-genome-analyzer-using-a-imx178/</a:t>
            </a:r>
          </a:p>
          <a:p>
            <a:pPr marL="609599" indent="-609599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2600">
                <a:solidFill>
                  <a:srgbClr val="000000"/>
                </a:solidFill>
              </a:defRPr>
            </a:pPr>
            <a:r>
              <a:t>Image analysis platform for Illumina sequencers: </a:t>
            </a:r>
            <a:r>
              <a:rPr u="sng">
                <a:hlinkClick r:id="rId9" invalidUrl="" action="" tgtFrame="" tooltip="" history="1" highlightClick="0" endSnd="0"/>
              </a:rPr>
              <a:t>https://pubmed.ncbi.nlm.nih.gov/19549630/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Appendix - Read Length Requi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Appendix - Read Length Requirements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ACSeq - Read Length Requir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- Read Length Requirements</a:t>
            </a:r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0" y="9780249"/>
            <a:ext cx="2812745" cy="2995952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https://bmcgenomics.biomedcentral.com/articles/10.1186/1471-2164-13-177/figures/2"/>
          <p:cNvSpPr txBox="1"/>
          <p:nvPr/>
        </p:nvSpPr>
        <p:spPr>
          <a:xfrm>
            <a:off x="361289" y="12806420"/>
            <a:ext cx="1197742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https://bmcgenomics.biomedcentral.com/articles/10.1186/1471-2164-13-177/figures/2</a:t>
            </a:r>
          </a:p>
        </p:txBody>
      </p:sp>
      <p:sp>
        <p:nvSpPr>
          <p:cNvPr id="353" name="Against human + NCBI Viruses"/>
          <p:cNvSpPr txBox="1"/>
          <p:nvPr/>
        </p:nvSpPr>
        <p:spPr>
          <a:xfrm>
            <a:off x="14890597" y="11986717"/>
            <a:ext cx="430560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Against human + NCBI Viruses</a:t>
            </a:r>
          </a:p>
        </p:txBody>
      </p:sp>
      <p:pic>
        <p:nvPicPr>
          <p:cNvPr id="354" name="gni170f2.jpeg" descr="gni170f2.jpeg"/>
          <p:cNvPicPr>
            <a:picLocks noChangeAspect="1"/>
          </p:cNvPicPr>
          <p:nvPr/>
        </p:nvPicPr>
        <p:blipFill>
          <a:blip r:embed="rId3">
            <a:extLst/>
          </a:blip>
          <a:srcRect l="0" t="261" r="48414" b="261"/>
          <a:stretch>
            <a:fillRect/>
          </a:stretch>
        </p:blipFill>
        <p:spPr>
          <a:xfrm>
            <a:off x="20675249" y="2342410"/>
            <a:ext cx="3713345" cy="3496476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https://academic.oup.com/nar/article/33/19/e171/1308836"/>
          <p:cNvSpPr txBox="1"/>
          <p:nvPr/>
        </p:nvSpPr>
        <p:spPr>
          <a:xfrm>
            <a:off x="19604113" y="5920689"/>
            <a:ext cx="4784574" cy="29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https://academic.oup.com/nar/article/33/19/e171/1308836</a:t>
            </a:r>
          </a:p>
        </p:txBody>
      </p:sp>
      <p:pic>
        <p:nvPicPr>
          <p:cNvPr id="3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7600" y="2419587"/>
            <a:ext cx="13499958" cy="9594613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94%"/>
          <p:cNvSpPr txBox="1"/>
          <p:nvPr/>
        </p:nvSpPr>
        <p:spPr>
          <a:xfrm>
            <a:off x="12092381" y="3172917"/>
            <a:ext cx="75803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94%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CSeq Te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Team</a:t>
            </a:r>
          </a:p>
        </p:txBody>
      </p:sp>
      <p:sp>
        <p:nvSpPr>
          <p:cNvPr id="159" name="Seed/Pre-seed stage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/>
            <a:r>
              <a:t>Seed/Pre-seed stage</a:t>
            </a:r>
          </a:p>
          <a:p>
            <a:pPr lvl="1"/>
          </a:p>
          <a:p>
            <a:pPr lvl="1"/>
            <a:r>
              <a:t>Solo founder (Nava Whiteford):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Deep background in DNA sequencing technology.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Early employee (~25) at Oxford Nanopore.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Worked on early Illumina instruments at Sanger institute.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CTO of Solid State Nanopore DNA Sequencing Startup (Quantum Biosystems)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Acting COO of XGenomes (YC). Work with Kern Systems (YC) and Demonpore (YC)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Prior relationships with Omniome, DNAe and other sequencing companies.</a:t>
            </a:r>
          </a:p>
          <a:p>
            <a:pPr lvl="2" marL="1765300" indent="-546100">
              <a:buSzPct val="123000"/>
              <a:buChar char="•"/>
              <a:defRPr spc="-42" sz="4300"/>
            </a:pPr>
            <a:r>
              <a:t>PhD in Chemical Biology/Bioinf (sequencing by hybridization approach)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ACSeq - Read Length Requirements (5% error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292038">
              <a:defRPr spc="-159" sz="7990"/>
            </a:lvl1pPr>
          </a:lstStyle>
          <a:p>
            <a:pPr/>
            <a:r>
              <a:t>ACSeq - Read Length Requirements (5% error)</a:t>
            </a:r>
          </a:p>
        </p:txBody>
      </p:sp>
      <p:pic>
        <p:nvPicPr>
          <p:cNvPr id="3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0" y="9780249"/>
            <a:ext cx="2812745" cy="2995952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https://bmcgenomics.biomedcentral.com/articles/10.1186/1471-2164-13-177/figures/2"/>
          <p:cNvSpPr txBox="1"/>
          <p:nvPr/>
        </p:nvSpPr>
        <p:spPr>
          <a:xfrm>
            <a:off x="361289" y="12806420"/>
            <a:ext cx="1197742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https://bmcgenomics.biomedcentral.com/articles/10.1186/1471-2164-13-177/figures/2</a:t>
            </a:r>
          </a:p>
        </p:txBody>
      </p:sp>
      <p:sp>
        <p:nvSpPr>
          <p:cNvPr id="362" name="Against human + NCBI Viruses"/>
          <p:cNvSpPr txBox="1"/>
          <p:nvPr/>
        </p:nvSpPr>
        <p:spPr>
          <a:xfrm>
            <a:off x="14890597" y="11974017"/>
            <a:ext cx="430560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Against human + NCBI Viruses</a:t>
            </a:r>
          </a:p>
        </p:txBody>
      </p:sp>
      <p:pic>
        <p:nvPicPr>
          <p:cNvPr id="3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9700" y="2461717"/>
            <a:ext cx="13384628" cy="9438183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78%"/>
          <p:cNvSpPr txBox="1"/>
          <p:nvPr/>
        </p:nvSpPr>
        <p:spPr>
          <a:xfrm>
            <a:off x="12143181" y="4163517"/>
            <a:ext cx="75803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78%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ACSeq - False Negative Rate (5% error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- False Negative Rate (5% error)</a:t>
            </a:r>
          </a:p>
        </p:txBody>
      </p:sp>
      <p:sp>
        <p:nvSpPr>
          <p:cNvPr id="367" name="Against human + NCBI Viruses. 100,000 reads"/>
          <p:cNvSpPr txBox="1"/>
          <p:nvPr/>
        </p:nvSpPr>
        <p:spPr>
          <a:xfrm>
            <a:off x="13834465" y="11974017"/>
            <a:ext cx="641787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Against human + NCBI Viruses. 100,000 reads</a:t>
            </a:r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12026900"/>
            <a:ext cx="11052868" cy="1160552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qPCR: &gt;1%"/>
          <p:cNvSpPr txBox="1"/>
          <p:nvPr/>
        </p:nvSpPr>
        <p:spPr>
          <a:xfrm>
            <a:off x="147065" y="11310823"/>
            <a:ext cx="3109469" cy="7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qPCR: &gt;1%</a:t>
            </a:r>
          </a:p>
        </p:txBody>
      </p:sp>
      <p:sp>
        <p:nvSpPr>
          <p:cNvPr id="370" name="https://www.nejm.org/doi/full/10.1056/NEJMp2015897"/>
          <p:cNvSpPr txBox="1"/>
          <p:nvPr/>
        </p:nvSpPr>
        <p:spPr>
          <a:xfrm>
            <a:off x="76250" y="13256717"/>
            <a:ext cx="756910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https://www.nejm.org/doi/full/10.1056/NEJMp2015897</a:t>
            </a:r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3627" y="2220221"/>
            <a:ext cx="13618873" cy="9275558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At 0.01%, 0.3*10-5…"/>
          <p:cNvSpPr txBox="1"/>
          <p:nvPr/>
        </p:nvSpPr>
        <p:spPr>
          <a:xfrm>
            <a:off x="17989613" y="9059367"/>
            <a:ext cx="4041954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>
                <a:solidFill>
                  <a:srgbClr val="000000"/>
                </a:solidFill>
              </a:defRPr>
            </a:pPr>
            <a:r>
              <a:t>At 0.01%, 0.3*10-5</a:t>
            </a:r>
          </a:p>
          <a:p>
            <a:pPr algn="l" defTabSz="457200">
              <a:defRPr>
                <a:solidFill>
                  <a:srgbClr val="000000"/>
                </a:solidFill>
              </a:defRPr>
            </a:pPr>
            <a:r>
              <a:t>We expect &gt; x100 this (&gt;1%)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99800" y="12673055"/>
            <a:ext cx="6883235" cy="550299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https://virologyj.biomedcentral.com/articles/10.1186/s12985-021-01489-0"/>
          <p:cNvSpPr txBox="1"/>
          <p:nvPr/>
        </p:nvSpPr>
        <p:spPr>
          <a:xfrm>
            <a:off x="11170919" y="13312622"/>
            <a:ext cx="7265341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/>
            <a:r>
              <a:t>https://virologyj.biomedcentral.com/articles/10.1186/s12985-021-01489-0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ACSeq - Single Read False Positive Rate (5% error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96971">
              <a:defRPr spc="-146" sz="7310"/>
            </a:lvl1pPr>
          </a:lstStyle>
          <a:p>
            <a:pPr/>
            <a:r>
              <a:t>ACSeq - Single Read False Positive Rate (5% error)</a:t>
            </a:r>
          </a:p>
        </p:txBody>
      </p:sp>
      <p:pic>
        <p:nvPicPr>
          <p:cNvPr id="3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12020494"/>
            <a:ext cx="9392061" cy="1149092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https://www.medrxiv.org/content/10.1101/2021.04.06.21255029v2"/>
          <p:cNvSpPr txBox="1"/>
          <p:nvPr/>
        </p:nvSpPr>
        <p:spPr>
          <a:xfrm>
            <a:off x="61417" y="13180517"/>
            <a:ext cx="917356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https://www.medrxiv.org/content/10.1101/2021.04.06.21255029v2</a:t>
            </a:r>
          </a:p>
        </p:txBody>
      </p:sp>
      <p:sp>
        <p:nvSpPr>
          <p:cNvPr id="379" name="qPCR: 1.1%"/>
          <p:cNvSpPr txBox="1"/>
          <p:nvPr/>
        </p:nvSpPr>
        <p:spPr>
          <a:xfrm>
            <a:off x="81686" y="11310823"/>
            <a:ext cx="3240228" cy="7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qPCR: 1.1%</a:t>
            </a:r>
          </a:p>
        </p:txBody>
      </p:sp>
      <p:sp>
        <p:nvSpPr>
          <p:cNvPr id="380" name="Human + NCBI Virus reads (5% error rate), aligned against Human+NCBI+SARS-CoV-2"/>
          <p:cNvSpPr txBox="1"/>
          <p:nvPr/>
        </p:nvSpPr>
        <p:spPr>
          <a:xfrm>
            <a:off x="10821212" y="11745417"/>
            <a:ext cx="1198717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Human + NCBI Virus reads (5% error rate), aligned against Human+NCBI+SARS-CoV-2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300" y="2395490"/>
            <a:ext cx="4681702" cy="3281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35600" y="2230240"/>
            <a:ext cx="13201342" cy="9479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Appendix - Illumin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Appendix - Illumina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Illumina Analys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Analysis</a:t>
            </a:r>
          </a:p>
        </p:txBody>
      </p:sp>
      <p:sp>
        <p:nvSpPr>
          <p:cNvPr id="387" name="NovaSeq: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/>
            <a:r>
              <a:t>NovaSeq:</a:t>
            </a:r>
          </a:p>
          <a:p>
            <a:pPr lvl="2"/>
            <a:r>
              <a:t>Lowest cost per base, highest cost per run.</a:t>
            </a:r>
          </a:p>
          <a:p>
            <a:pPr lvl="2"/>
            <a:r>
              <a:t>Flowcell nanofabrication likely sets on flowcell floor.</a:t>
            </a:r>
          </a:p>
          <a:p>
            <a:pPr lvl="2"/>
          </a:p>
          <a:p>
            <a:pPr lvl="1"/>
            <a:r>
              <a:t>iSeq 100:</a:t>
            </a:r>
          </a:p>
          <a:p>
            <a:pPr lvl="2"/>
            <a:r>
              <a:t>Lowest instrument cost ($20000)</a:t>
            </a:r>
          </a:p>
          <a:p>
            <a:pPr lvl="2"/>
            <a:r>
              <a:t>Low(ish) run cost ~$600</a:t>
            </a:r>
          </a:p>
          <a:p>
            <a:pPr lvl="2"/>
            <a:r>
              <a:t>Incorporation of CMOS sensor likely sets on flowcell floor.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Illumina Analys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Analysis</a:t>
            </a:r>
          </a:p>
        </p:txBody>
      </p:sp>
      <p:sp>
        <p:nvSpPr>
          <p:cNvPr id="390" name="Miseq:…"/>
          <p:cNvSpPr txBox="1"/>
          <p:nvPr>
            <p:ph type="body" idx="1"/>
          </p:nvPr>
        </p:nvSpPr>
        <p:spPr>
          <a:xfrm>
            <a:off x="1206500" y="2867247"/>
            <a:ext cx="21971000" cy="9637269"/>
          </a:xfrm>
          <a:prstGeom prst="rect">
            <a:avLst/>
          </a:prstGeom>
        </p:spPr>
        <p:txBody>
          <a:bodyPr/>
          <a:lstStyle/>
          <a:p>
            <a:pPr lvl="1"/>
            <a:r>
              <a:t>Miseq:</a:t>
            </a:r>
          </a:p>
          <a:p>
            <a:pPr lvl="2"/>
            <a:r>
              <a:t>Relatively cheap flowcell (Glass, fused silica?)</a:t>
            </a:r>
          </a:p>
          <a:p>
            <a:pPr lvl="2"/>
            <a:r>
              <a:t>Reagent cartridge</a:t>
            </a:r>
          </a:p>
          <a:p>
            <a:pPr lvl="2"/>
          </a:p>
          <a:p>
            <a:pPr lvl="1"/>
            <a:r>
              <a:t>Likely Illumina’s lowest run cost (of goods) instrument.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Illumina Analysis - Miseq (instrument)"/>
          <p:cNvSpPr txBox="1"/>
          <p:nvPr>
            <p:ph type="title"/>
          </p:nvPr>
        </p:nvSpPr>
        <p:spPr>
          <a:xfrm>
            <a:off x="1206500" y="951954"/>
            <a:ext cx="21971000" cy="1435101"/>
          </a:xfrm>
          <a:prstGeom prst="rect">
            <a:avLst/>
          </a:prstGeom>
        </p:spPr>
        <p:txBody>
          <a:bodyPr/>
          <a:lstStyle/>
          <a:p>
            <a:pPr/>
            <a:r>
              <a:t>Illumina Analysis - Miseq (instrument)</a:t>
            </a:r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7008" y="2608997"/>
            <a:ext cx="14843352" cy="10742487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https://fccid.io/ZWF-MISEQ/Block-Diagram/MiSeq-Block-Diagram-1536935"/>
          <p:cNvSpPr txBox="1"/>
          <p:nvPr/>
        </p:nvSpPr>
        <p:spPr>
          <a:xfrm>
            <a:off x="13830096" y="13256717"/>
            <a:ext cx="1049060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https://fccid.io/ZWF-MISEQ/Block-Diagram/MiSeq-Block-Diagram-1536935</a:t>
            </a:r>
          </a:p>
        </p:txBody>
      </p:sp>
      <p:pic>
        <p:nvPicPr>
          <p:cNvPr id="3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27164" y="2617752"/>
            <a:ext cx="5238657" cy="5789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000" y="9266466"/>
            <a:ext cx="4023205" cy="4360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Illumina Analysis - Miseq (instrumen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Analysis - Miseq (instrument)</a:t>
            </a:r>
          </a:p>
        </p:txBody>
      </p:sp>
      <p:sp>
        <p:nvSpPr>
          <p:cNvPr id="399" name="MiSeq…"/>
          <p:cNvSpPr txBox="1"/>
          <p:nvPr>
            <p:ph type="body" sz="half" idx="1"/>
          </p:nvPr>
        </p:nvSpPr>
        <p:spPr>
          <a:xfrm>
            <a:off x="800100" y="2867247"/>
            <a:ext cx="10237391" cy="9637269"/>
          </a:xfrm>
          <a:prstGeom prst="rect">
            <a:avLst/>
          </a:prstGeom>
        </p:spPr>
        <p:txBody>
          <a:bodyPr/>
          <a:lstStyle/>
          <a:p>
            <a:pPr lvl="1" indent="448055" defTabSz="808990">
              <a:spcBef>
                <a:spcPts val="1700"/>
              </a:spcBef>
              <a:defRPr spc="-39" sz="3920" u="sng"/>
            </a:pPr>
            <a:r>
              <a:t>MiSeq</a:t>
            </a:r>
          </a:p>
          <a:p>
            <a:pPr lvl="1" indent="448055" defTabSz="808990">
              <a:spcBef>
                <a:spcPts val="1700"/>
              </a:spcBef>
              <a:defRPr spc="-39" sz="3920"/>
            </a:pPr>
            <a:r>
              <a:t>Cameras 2x Sony IMX038: Estimate $1800</a:t>
            </a:r>
          </a:p>
          <a:p>
            <a:pPr lvl="1" indent="448055" defTabSz="808990">
              <a:spcBef>
                <a:spcPts val="1700"/>
              </a:spcBef>
              <a:defRPr spc="-39" sz="3920"/>
            </a:pPr>
            <a:r>
              <a:t>Z-Stage (PI): $1000</a:t>
            </a:r>
          </a:p>
          <a:p>
            <a:pPr lvl="1" indent="448055" defTabSz="808990">
              <a:spcBef>
                <a:spcPts val="1700"/>
              </a:spcBef>
              <a:defRPr spc="-39" sz="3920"/>
            </a:pPr>
            <a:r>
              <a:t>Y-Stage: $100?</a:t>
            </a:r>
          </a:p>
          <a:p>
            <a:pPr lvl="1" indent="448055" defTabSz="808990">
              <a:spcBef>
                <a:spcPts val="1700"/>
              </a:spcBef>
              <a:defRPr spc="-39" sz="3920"/>
            </a:pPr>
            <a:r>
              <a:t>HDD: $50</a:t>
            </a:r>
          </a:p>
          <a:p>
            <a:pPr lvl="1" indent="448055" defTabSz="808990">
              <a:spcBef>
                <a:spcPts val="1700"/>
              </a:spcBef>
              <a:defRPr spc="-39" sz="3920"/>
            </a:pPr>
            <a:r>
              <a:t>Compute: $200</a:t>
            </a:r>
          </a:p>
          <a:p>
            <a:pPr lvl="1" indent="448055" defTabSz="808990">
              <a:spcBef>
                <a:spcPts val="1700"/>
              </a:spcBef>
              <a:defRPr spc="-39" sz="3920"/>
            </a:pPr>
            <a:r>
              <a:t>LEDs/photodiodes: $50</a:t>
            </a:r>
          </a:p>
          <a:p>
            <a:pPr lvl="1" indent="448055" defTabSz="808990">
              <a:spcBef>
                <a:spcPts val="1700"/>
              </a:spcBef>
              <a:defRPr spc="-39" sz="3920"/>
            </a:pPr>
            <a:r>
              <a:t>TECs: $50</a:t>
            </a:r>
          </a:p>
          <a:p>
            <a:pPr lvl="1" indent="448055" defTabSz="808990">
              <a:spcBef>
                <a:spcPts val="1700"/>
              </a:spcBef>
              <a:defRPr spc="-39" sz="3920"/>
            </a:pPr>
            <a:r>
              <a:t>Nikon x20 Objective: $400</a:t>
            </a:r>
          </a:p>
          <a:p>
            <a:pPr lvl="1" indent="448055" defTabSz="808990">
              <a:spcBef>
                <a:spcPts val="1700"/>
              </a:spcBef>
              <a:defRPr spc="-39" sz="3920"/>
            </a:pPr>
            <a:r>
              <a:t>Fluidics System: $300</a:t>
            </a:r>
          </a:p>
          <a:p>
            <a:pPr lvl="1" indent="448055" defTabSz="808990">
              <a:spcBef>
                <a:spcPts val="1700"/>
              </a:spcBef>
              <a:defRPr spc="-39" sz="3920"/>
            </a:pPr>
          </a:p>
          <a:p>
            <a:pPr lvl="1" indent="448055" defTabSz="808990">
              <a:spcBef>
                <a:spcPts val="1700"/>
              </a:spcBef>
              <a:defRPr spc="-39" sz="3920"/>
            </a:pPr>
            <a:r>
              <a:t>Total: $3900</a:t>
            </a:r>
          </a:p>
        </p:txBody>
      </p:sp>
      <p:sp>
        <p:nvSpPr>
          <p:cNvPr id="400" name="ACSeq…"/>
          <p:cNvSpPr txBox="1"/>
          <p:nvPr/>
        </p:nvSpPr>
        <p:spPr>
          <a:xfrm>
            <a:off x="11696700" y="2867247"/>
            <a:ext cx="11607999" cy="963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indent="448055" algn="l" defTabSz="808990">
              <a:spcBef>
                <a:spcPts val="1700"/>
              </a:spcBef>
              <a:defRPr spc="-39" sz="3920" u="sng">
                <a:solidFill>
                  <a:srgbClr val="000000"/>
                </a:solidFill>
              </a:defRPr>
            </a:pPr>
            <a:r>
              <a:t>ACSeq</a:t>
            </a:r>
          </a:p>
          <a:p>
            <a:pPr lvl="1" indent="448055" algn="l" defTabSz="808990">
              <a:spcBef>
                <a:spcPts val="1700"/>
              </a:spcBef>
              <a:defRPr spc="-39" sz="3920">
                <a:solidFill>
                  <a:srgbClr val="000000"/>
                </a:solidFill>
              </a:defRPr>
            </a:pPr>
            <a:r>
              <a:t>Cameras 1x Sony IMX178: Estimate $100 ($300)</a:t>
            </a:r>
          </a:p>
          <a:p>
            <a:pPr lvl="1" indent="448055" algn="l" defTabSz="808990">
              <a:spcBef>
                <a:spcPts val="1700"/>
              </a:spcBef>
              <a:defRPr spc="-39" sz="3920">
                <a:solidFill>
                  <a:srgbClr val="000000"/>
                </a:solidFill>
              </a:defRPr>
            </a:pPr>
            <a:r>
              <a:t>Z-Stage: $20</a:t>
            </a:r>
          </a:p>
          <a:p>
            <a:pPr lvl="1" indent="448055" algn="l" defTabSz="808990">
              <a:spcBef>
                <a:spcPts val="1700"/>
              </a:spcBef>
              <a:defRPr spc="-39" strike="sngStrike" sz="3920">
                <a:solidFill>
                  <a:srgbClr val="000000"/>
                </a:solidFill>
              </a:defRPr>
            </a:pPr>
            <a:r>
              <a:t>Y-Stage</a:t>
            </a:r>
          </a:p>
          <a:p>
            <a:pPr lvl="1" indent="448055" algn="l" defTabSz="808990">
              <a:spcBef>
                <a:spcPts val="1700"/>
              </a:spcBef>
              <a:defRPr spc="-39" strike="sngStrike" sz="3920">
                <a:solidFill>
                  <a:srgbClr val="000000"/>
                </a:solidFill>
              </a:defRPr>
            </a:pPr>
            <a:r>
              <a:t>HDD</a:t>
            </a:r>
          </a:p>
          <a:p>
            <a:pPr lvl="1" indent="448055" algn="l" defTabSz="808990">
              <a:spcBef>
                <a:spcPts val="1700"/>
              </a:spcBef>
              <a:defRPr spc="-39" sz="3920">
                <a:solidFill>
                  <a:srgbClr val="000000"/>
                </a:solidFill>
              </a:defRPr>
            </a:pPr>
            <a:r>
              <a:t>Compute: $10</a:t>
            </a:r>
          </a:p>
          <a:p>
            <a:pPr lvl="1" indent="448055" algn="l" defTabSz="808990">
              <a:spcBef>
                <a:spcPts val="1700"/>
              </a:spcBef>
              <a:defRPr spc="-39" sz="3920">
                <a:solidFill>
                  <a:srgbClr val="000000"/>
                </a:solidFill>
              </a:defRPr>
            </a:pPr>
            <a:r>
              <a:t>Laser: $20</a:t>
            </a:r>
          </a:p>
          <a:p>
            <a:pPr lvl="1" indent="448055" algn="l" defTabSz="808990">
              <a:spcBef>
                <a:spcPts val="1700"/>
              </a:spcBef>
              <a:defRPr spc="-39" sz="3920">
                <a:solidFill>
                  <a:srgbClr val="000000"/>
                </a:solidFill>
              </a:defRPr>
            </a:pPr>
            <a:r>
              <a:t>TECs: $50</a:t>
            </a:r>
          </a:p>
          <a:p>
            <a:pPr lvl="1" indent="448055" algn="l" defTabSz="808990">
              <a:spcBef>
                <a:spcPts val="1700"/>
              </a:spcBef>
              <a:defRPr spc="-39" sz="3920">
                <a:solidFill>
                  <a:srgbClr val="000000"/>
                </a:solidFill>
              </a:defRPr>
            </a:pPr>
            <a:r>
              <a:t>Cheap Shenzhen Objective: $20</a:t>
            </a:r>
          </a:p>
          <a:p>
            <a:pPr lvl="1" indent="448055" algn="l" defTabSz="808990">
              <a:spcBef>
                <a:spcPts val="1700"/>
              </a:spcBef>
              <a:defRPr spc="-39" strike="sngStrike" sz="3920">
                <a:solidFill>
                  <a:srgbClr val="000000"/>
                </a:solidFill>
              </a:defRPr>
            </a:pPr>
            <a:r>
              <a:t>Fluidics System</a:t>
            </a:r>
          </a:p>
          <a:p>
            <a:pPr lvl="1" indent="448055" algn="l" defTabSz="808990">
              <a:spcBef>
                <a:spcPts val="1700"/>
              </a:spcBef>
              <a:defRPr spc="-39" sz="3920">
                <a:solidFill>
                  <a:srgbClr val="000000"/>
                </a:solidFill>
              </a:defRPr>
            </a:pPr>
          </a:p>
          <a:p>
            <a:pPr lvl="1" indent="448055" algn="l" defTabSz="808990">
              <a:spcBef>
                <a:spcPts val="1700"/>
              </a:spcBef>
              <a:defRPr spc="-39" sz="3920">
                <a:solidFill>
                  <a:srgbClr val="000000"/>
                </a:solidFill>
              </a:defRPr>
            </a:pPr>
            <a:r>
              <a:t>Total: $220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Illumina Analysis - MiSeq Flowce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Analysis - MiSeq Flowcell</a:t>
            </a:r>
          </a:p>
        </p:txBody>
      </p:sp>
      <p:sp>
        <p:nvSpPr>
          <p:cNvPr id="403" name="Glass substrate.…"/>
          <p:cNvSpPr txBox="1"/>
          <p:nvPr>
            <p:ph type="body" sz="half" idx="1"/>
          </p:nvPr>
        </p:nvSpPr>
        <p:spPr>
          <a:xfrm>
            <a:off x="10833298" y="2867247"/>
            <a:ext cx="12344202" cy="9637269"/>
          </a:xfrm>
          <a:prstGeom prst="rect">
            <a:avLst/>
          </a:prstGeom>
        </p:spPr>
        <p:txBody>
          <a:bodyPr/>
          <a:lstStyle/>
          <a:p>
            <a:pPr lvl="1"/>
            <a:r>
              <a:t>Glass substrate.</a:t>
            </a:r>
          </a:p>
          <a:p>
            <a:pPr lvl="1"/>
            <a:r>
              <a:t>Covalently bound oligonucleotides for capture.</a:t>
            </a:r>
          </a:p>
          <a:p>
            <a:pPr lvl="1"/>
          </a:p>
          <a:p>
            <a:pPr lvl="1"/>
            <a:r>
              <a:t>Likely, cheap (&lt;&lt;10USD).</a:t>
            </a:r>
          </a:p>
          <a:p>
            <a:pPr lvl="1"/>
          </a:p>
          <a:p>
            <a:pPr lvl="1"/>
            <a:r>
              <a:t>ACSeq costs similar or less.</a:t>
            </a:r>
          </a:p>
        </p:txBody>
      </p:sp>
      <p:pic>
        <p:nvPicPr>
          <p:cNvPr id="4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9272" y="2927144"/>
            <a:ext cx="7087350" cy="9517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Illumina Analysis - Reag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Analysis - Reagents</a:t>
            </a: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5877" y="2703622"/>
            <a:ext cx="5758618" cy="9964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5650" y="2736138"/>
            <a:ext cx="6501573" cy="5764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75778" y="2633882"/>
            <a:ext cx="8116977" cy="9127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69987" y="8709371"/>
            <a:ext cx="3734853" cy="4776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OVID19 Diagnostics and Sequenc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COVID19 Diagnostics and Sequencing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Illumina Analysis - Reag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Analysis - Reagents</a:t>
            </a:r>
          </a:p>
        </p:txBody>
      </p:sp>
      <p:graphicFrame>
        <p:nvGraphicFramePr>
          <p:cNvPr id="413" name="Table"/>
          <p:cNvGraphicFramePr/>
          <p:nvPr/>
        </p:nvGraphicFramePr>
        <p:xfrm>
          <a:off x="6138333" y="3433233"/>
          <a:ext cx="10888399" cy="697858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625232"/>
                <a:gridCol w="3625232"/>
                <a:gridCol w="3625232"/>
              </a:tblGrid>
              <a:tr h="47007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IMT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Incorporation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194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USM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Scan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3960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CMS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Cleavage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44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997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5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433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6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LPM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Premix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6073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7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LDR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Formamide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0104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8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6906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9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Mix.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85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RMF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Resynthesis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5947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95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Index Primer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526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472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PW1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Water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Illumina Analysis - Reagents (no read 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Analysis - Reagents (no read 2)</a:t>
            </a:r>
          </a:p>
        </p:txBody>
      </p:sp>
      <p:graphicFrame>
        <p:nvGraphicFramePr>
          <p:cNvPr id="416" name="Table"/>
          <p:cNvGraphicFramePr/>
          <p:nvPr/>
        </p:nvGraphicFramePr>
        <p:xfrm>
          <a:off x="6138333" y="3433233"/>
          <a:ext cx="10888399" cy="697858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625232"/>
                <a:gridCol w="3625232"/>
                <a:gridCol w="3625232"/>
              </a:tblGrid>
              <a:tr h="47007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IMT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Incorporation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194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USM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Scan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3960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CMS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Cleavage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44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997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5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433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6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LPM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Premix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6073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7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LDR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Formamide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0104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8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6906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9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Mix.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85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RMF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Resynthesis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5947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95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Index Primer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526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472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PW1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Water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</a:tbl>
          </a:graphicData>
        </a:graphic>
      </p:graphicFrame>
      <p:sp>
        <p:nvSpPr>
          <p:cNvPr id="417" name="Line"/>
          <p:cNvSpPr/>
          <p:nvPr/>
        </p:nvSpPr>
        <p:spPr>
          <a:xfrm>
            <a:off x="9461500" y="56303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8" name="Line"/>
          <p:cNvSpPr/>
          <p:nvPr/>
        </p:nvSpPr>
        <p:spPr>
          <a:xfrm>
            <a:off x="9474200" y="7590366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19" name="Line"/>
          <p:cNvSpPr/>
          <p:nvPr/>
        </p:nvSpPr>
        <p:spPr>
          <a:xfrm>
            <a:off x="9478433" y="95504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Illumina Analysis - Reagents (no index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Analysis - Reagents (no index)</a:t>
            </a:r>
          </a:p>
        </p:txBody>
      </p:sp>
      <p:graphicFrame>
        <p:nvGraphicFramePr>
          <p:cNvPr id="422" name="Table"/>
          <p:cNvGraphicFramePr/>
          <p:nvPr/>
        </p:nvGraphicFramePr>
        <p:xfrm>
          <a:off x="6138333" y="3433233"/>
          <a:ext cx="10888399" cy="697858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625232"/>
                <a:gridCol w="3625232"/>
                <a:gridCol w="3625232"/>
              </a:tblGrid>
              <a:tr h="47007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IMT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Incorporation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194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USM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Scan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3960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CMS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Cleavage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44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997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5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433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6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LPM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Premix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6073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7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LDR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Formamide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0104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8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6906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9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Mix.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85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RMF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Resynthesis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5947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95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Index Primer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526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472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PW1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Water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</a:tbl>
          </a:graphicData>
        </a:graphic>
      </p:graphicFrame>
      <p:sp>
        <p:nvSpPr>
          <p:cNvPr id="423" name="Line"/>
          <p:cNvSpPr/>
          <p:nvPr/>
        </p:nvSpPr>
        <p:spPr>
          <a:xfrm>
            <a:off x="9461500" y="56303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4" name="Line"/>
          <p:cNvSpPr/>
          <p:nvPr/>
        </p:nvSpPr>
        <p:spPr>
          <a:xfrm>
            <a:off x="9474200" y="7590366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5" name="Line"/>
          <p:cNvSpPr/>
          <p:nvPr/>
        </p:nvSpPr>
        <p:spPr>
          <a:xfrm>
            <a:off x="9478433" y="95504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6" name="Line"/>
          <p:cNvSpPr/>
          <p:nvPr/>
        </p:nvSpPr>
        <p:spPr>
          <a:xfrm>
            <a:off x="9478433" y="90551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Illumina Analysis - Reagents (single molecule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40805">
              <a:defRPr spc="-163" sz="8160"/>
            </a:lvl1pPr>
          </a:lstStyle>
          <a:p>
            <a:pPr/>
            <a:r>
              <a:t>Illumina Analysis - Reagents (single molecule)</a:t>
            </a:r>
          </a:p>
        </p:txBody>
      </p:sp>
      <p:graphicFrame>
        <p:nvGraphicFramePr>
          <p:cNvPr id="429" name="Table"/>
          <p:cNvGraphicFramePr/>
          <p:nvPr/>
        </p:nvGraphicFramePr>
        <p:xfrm>
          <a:off x="6138333" y="3433233"/>
          <a:ext cx="10888399" cy="697858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625232"/>
                <a:gridCol w="3625232"/>
                <a:gridCol w="3625232"/>
              </a:tblGrid>
              <a:tr h="47007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IMT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Incorporation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194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USM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Scan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3960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CMS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Cleavage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44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997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5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433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6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LPM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Premix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6073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7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LDR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Formamide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0104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8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6906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9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Mix.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85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RMF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Resynthesis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5947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95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Index Primer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526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472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PW1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Water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</a:tbl>
          </a:graphicData>
        </a:graphic>
      </p:graphicFrame>
      <p:sp>
        <p:nvSpPr>
          <p:cNvPr id="430" name="Line"/>
          <p:cNvSpPr/>
          <p:nvPr/>
        </p:nvSpPr>
        <p:spPr>
          <a:xfrm>
            <a:off x="9461500" y="56303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1" name="Line"/>
          <p:cNvSpPr/>
          <p:nvPr/>
        </p:nvSpPr>
        <p:spPr>
          <a:xfrm>
            <a:off x="9474200" y="7590366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2" name="Line"/>
          <p:cNvSpPr/>
          <p:nvPr/>
        </p:nvSpPr>
        <p:spPr>
          <a:xfrm>
            <a:off x="9474200" y="7107766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3" name="Line"/>
          <p:cNvSpPr/>
          <p:nvPr/>
        </p:nvSpPr>
        <p:spPr>
          <a:xfrm>
            <a:off x="9461500" y="51477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4" name="Line"/>
          <p:cNvSpPr/>
          <p:nvPr/>
        </p:nvSpPr>
        <p:spPr>
          <a:xfrm>
            <a:off x="9461500" y="61002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5" name="Line"/>
          <p:cNvSpPr/>
          <p:nvPr/>
        </p:nvSpPr>
        <p:spPr>
          <a:xfrm>
            <a:off x="9465733" y="81153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6" name="Line"/>
          <p:cNvSpPr/>
          <p:nvPr/>
        </p:nvSpPr>
        <p:spPr>
          <a:xfrm>
            <a:off x="9478433" y="95504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7" name="Line"/>
          <p:cNvSpPr/>
          <p:nvPr/>
        </p:nvSpPr>
        <p:spPr>
          <a:xfrm>
            <a:off x="9478433" y="90551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Illumina Analysis - Reagents (bleach/diges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Analysis - Reagents (bleach/digest)</a:t>
            </a:r>
          </a:p>
        </p:txBody>
      </p:sp>
      <p:graphicFrame>
        <p:nvGraphicFramePr>
          <p:cNvPr id="440" name="Table"/>
          <p:cNvGraphicFramePr/>
          <p:nvPr/>
        </p:nvGraphicFramePr>
        <p:xfrm>
          <a:off x="6138333" y="3433233"/>
          <a:ext cx="10888399" cy="697858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625232"/>
                <a:gridCol w="3625232"/>
                <a:gridCol w="3625232"/>
              </a:tblGrid>
              <a:tr h="47007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IMT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Incorporation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194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USM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Scan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3960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CMS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Cleavage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44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997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5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433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6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LPM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Premix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6073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7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LDR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Formamide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0104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8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6906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9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Mix.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85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RMF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Resynthesis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5947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95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Index Primer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526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472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PW1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Water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</a:tbl>
          </a:graphicData>
        </a:graphic>
      </p:graphicFrame>
      <p:sp>
        <p:nvSpPr>
          <p:cNvPr id="441" name="Line"/>
          <p:cNvSpPr/>
          <p:nvPr/>
        </p:nvSpPr>
        <p:spPr>
          <a:xfrm>
            <a:off x="9461500" y="56303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2" name="Line"/>
          <p:cNvSpPr/>
          <p:nvPr/>
        </p:nvSpPr>
        <p:spPr>
          <a:xfrm>
            <a:off x="9474200" y="7590366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3" name="Line"/>
          <p:cNvSpPr/>
          <p:nvPr/>
        </p:nvSpPr>
        <p:spPr>
          <a:xfrm>
            <a:off x="9474200" y="7107766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4" name="Line"/>
          <p:cNvSpPr/>
          <p:nvPr/>
        </p:nvSpPr>
        <p:spPr>
          <a:xfrm>
            <a:off x="9461500" y="46016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5" name="Line"/>
          <p:cNvSpPr/>
          <p:nvPr/>
        </p:nvSpPr>
        <p:spPr>
          <a:xfrm>
            <a:off x="9474200" y="511598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6" name="Line"/>
          <p:cNvSpPr/>
          <p:nvPr/>
        </p:nvSpPr>
        <p:spPr>
          <a:xfrm>
            <a:off x="9474200" y="408728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7" name="Line"/>
          <p:cNvSpPr/>
          <p:nvPr/>
        </p:nvSpPr>
        <p:spPr>
          <a:xfrm>
            <a:off x="9461500" y="61129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8" name="Line"/>
          <p:cNvSpPr/>
          <p:nvPr/>
        </p:nvSpPr>
        <p:spPr>
          <a:xfrm>
            <a:off x="9465733" y="81153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9" name="Line"/>
          <p:cNvSpPr/>
          <p:nvPr/>
        </p:nvSpPr>
        <p:spPr>
          <a:xfrm>
            <a:off x="9478433" y="95504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0" name="Line"/>
          <p:cNvSpPr/>
          <p:nvPr/>
        </p:nvSpPr>
        <p:spPr>
          <a:xfrm>
            <a:off x="9478433" y="90551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Illumina Analysis - Reagents (1 channel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Analysis - Reagents (1 channel)</a:t>
            </a:r>
          </a:p>
        </p:txBody>
      </p:sp>
      <p:graphicFrame>
        <p:nvGraphicFramePr>
          <p:cNvPr id="453" name="Table"/>
          <p:cNvGraphicFramePr/>
          <p:nvPr/>
        </p:nvGraphicFramePr>
        <p:xfrm>
          <a:off x="6138333" y="3433233"/>
          <a:ext cx="10888399" cy="697858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625232"/>
                <a:gridCol w="3625232"/>
                <a:gridCol w="3625232"/>
              </a:tblGrid>
              <a:tr h="47007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IMT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Incorporation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194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USM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Scan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3960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CMS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Cleavage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44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997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5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433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6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LPM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Premix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6073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7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LDR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Formamide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0104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8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6906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9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Mix.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85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RMF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Resynthesis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5947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95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Index Primer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526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472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PW1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Water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</a:tbl>
          </a:graphicData>
        </a:graphic>
      </p:graphicFrame>
      <p:sp>
        <p:nvSpPr>
          <p:cNvPr id="454" name="Line"/>
          <p:cNvSpPr/>
          <p:nvPr/>
        </p:nvSpPr>
        <p:spPr>
          <a:xfrm>
            <a:off x="9461500" y="56303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5" name="Line"/>
          <p:cNvSpPr/>
          <p:nvPr/>
        </p:nvSpPr>
        <p:spPr>
          <a:xfrm>
            <a:off x="9474200" y="7590366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6" name="Line"/>
          <p:cNvSpPr/>
          <p:nvPr/>
        </p:nvSpPr>
        <p:spPr>
          <a:xfrm>
            <a:off x="9474200" y="7107766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7" name="Line"/>
          <p:cNvSpPr/>
          <p:nvPr/>
        </p:nvSpPr>
        <p:spPr>
          <a:xfrm>
            <a:off x="9461500" y="46016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8" name="Line"/>
          <p:cNvSpPr/>
          <p:nvPr/>
        </p:nvSpPr>
        <p:spPr>
          <a:xfrm>
            <a:off x="9474200" y="511598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9" name="Line"/>
          <p:cNvSpPr/>
          <p:nvPr/>
        </p:nvSpPr>
        <p:spPr>
          <a:xfrm flipV="1">
            <a:off x="17009534" y="2653569"/>
            <a:ext cx="1696289" cy="91115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0" name="Line"/>
          <p:cNvSpPr/>
          <p:nvPr/>
        </p:nvSpPr>
        <p:spPr>
          <a:xfrm>
            <a:off x="17001066" y="3636857"/>
            <a:ext cx="180834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1" name="Line"/>
          <p:cNvSpPr/>
          <p:nvPr/>
        </p:nvSpPr>
        <p:spPr>
          <a:xfrm>
            <a:off x="17011615" y="3860706"/>
            <a:ext cx="178724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2" name="Line"/>
          <p:cNvSpPr/>
          <p:nvPr/>
        </p:nvSpPr>
        <p:spPr>
          <a:xfrm>
            <a:off x="16967200" y="3853193"/>
            <a:ext cx="1780839" cy="9198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3" name="C"/>
          <p:cNvSpPr txBox="1"/>
          <p:nvPr/>
        </p:nvSpPr>
        <p:spPr>
          <a:xfrm>
            <a:off x="18813644" y="4646964"/>
            <a:ext cx="33436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</a:t>
            </a:r>
          </a:p>
        </p:txBody>
      </p:sp>
      <p:sp>
        <p:nvSpPr>
          <p:cNvPr id="464" name="G"/>
          <p:cNvSpPr txBox="1"/>
          <p:nvPr/>
        </p:nvSpPr>
        <p:spPr>
          <a:xfrm>
            <a:off x="18808005" y="3730739"/>
            <a:ext cx="34564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</a:t>
            </a:r>
          </a:p>
        </p:txBody>
      </p:sp>
      <p:sp>
        <p:nvSpPr>
          <p:cNvPr id="465" name="T"/>
          <p:cNvSpPr txBox="1"/>
          <p:nvPr/>
        </p:nvSpPr>
        <p:spPr>
          <a:xfrm>
            <a:off x="18820706" y="3380774"/>
            <a:ext cx="28925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</a:t>
            </a:r>
          </a:p>
        </p:txBody>
      </p:sp>
      <p:sp>
        <p:nvSpPr>
          <p:cNvPr id="466" name="A"/>
          <p:cNvSpPr txBox="1"/>
          <p:nvPr/>
        </p:nvSpPr>
        <p:spPr>
          <a:xfrm>
            <a:off x="18784028" y="2317783"/>
            <a:ext cx="31181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467" name="Line"/>
          <p:cNvSpPr/>
          <p:nvPr/>
        </p:nvSpPr>
        <p:spPr>
          <a:xfrm>
            <a:off x="9474200" y="408728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8" name="Line"/>
          <p:cNvSpPr/>
          <p:nvPr/>
        </p:nvSpPr>
        <p:spPr>
          <a:xfrm>
            <a:off x="9461500" y="61002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69" name="Line"/>
          <p:cNvSpPr/>
          <p:nvPr/>
        </p:nvSpPr>
        <p:spPr>
          <a:xfrm>
            <a:off x="9465733" y="81153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0" name="Line"/>
          <p:cNvSpPr/>
          <p:nvPr/>
        </p:nvSpPr>
        <p:spPr>
          <a:xfrm>
            <a:off x="9478433" y="95504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1" name="Line"/>
          <p:cNvSpPr/>
          <p:nvPr/>
        </p:nvSpPr>
        <p:spPr>
          <a:xfrm>
            <a:off x="9478433" y="90551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Illumina Analysis - Reagents (TEC based/off instrumen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926287">
              <a:defRPr spc="-134" sz="6715"/>
            </a:lvl1pPr>
          </a:lstStyle>
          <a:p>
            <a:pPr/>
            <a:r>
              <a:t>Illumina Analysis - Reagents (TEC based/off instrument)</a:t>
            </a:r>
          </a:p>
        </p:txBody>
      </p:sp>
      <p:graphicFrame>
        <p:nvGraphicFramePr>
          <p:cNvPr id="474" name="Table"/>
          <p:cNvGraphicFramePr/>
          <p:nvPr/>
        </p:nvGraphicFramePr>
        <p:xfrm>
          <a:off x="6138333" y="3433233"/>
          <a:ext cx="10888399" cy="697858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625232"/>
                <a:gridCol w="3625232"/>
                <a:gridCol w="3625232"/>
              </a:tblGrid>
              <a:tr h="47007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IMT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Incorporation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1945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USM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Scan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3960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CMS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Cleavage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44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997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5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AMS2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Amplification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433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6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LPM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Premix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6073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7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LDR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Formamide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0104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8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6906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9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LMX2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Linearization Mix.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85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RMF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Resynthesis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85947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HP10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1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0295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HP12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Index Primer Mix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495268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13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HP11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Primer Mix, Read 2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  <a:tr h="547292">
                <a:tc>
                  <a:txBody>
                    <a:bodyPr/>
                    <a:lstStyle/>
                    <a:p>
                      <a:pPr algn="r" defTabSz="355600"/>
                      <a:r>
                        <a:rPr sz="2300"/>
                        <a:t>14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PW1</a:t>
                      </a:r>
                    </a:p>
                  </a:txBody>
                  <a:tcPr marL="63500" marR="63500" marT="12700" marB="12700" anchor="t" anchorCtr="0" horzOverflow="overflow"/>
                </a:tc>
                <a:tc>
                  <a:txBody>
                    <a:bodyPr/>
                    <a:lstStyle/>
                    <a:p>
                      <a:pPr algn="l" defTabSz="355600"/>
                      <a:r>
                        <a:rPr sz="2300"/>
                        <a:t>Water</a:t>
                      </a:r>
                    </a:p>
                  </a:txBody>
                  <a:tcPr marL="63500" marR="63500" marT="12700" marB="12700" anchor="t" anchorCtr="0" horzOverflow="overflow"/>
                </a:tc>
              </a:tr>
            </a:tbl>
          </a:graphicData>
        </a:graphic>
      </p:graphicFrame>
      <p:sp>
        <p:nvSpPr>
          <p:cNvPr id="475" name="Line"/>
          <p:cNvSpPr/>
          <p:nvPr/>
        </p:nvSpPr>
        <p:spPr>
          <a:xfrm>
            <a:off x="9461500" y="56303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6" name="Line"/>
          <p:cNvSpPr/>
          <p:nvPr/>
        </p:nvSpPr>
        <p:spPr>
          <a:xfrm>
            <a:off x="9474200" y="7590366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7" name="Line"/>
          <p:cNvSpPr/>
          <p:nvPr/>
        </p:nvSpPr>
        <p:spPr>
          <a:xfrm>
            <a:off x="9474200" y="7107766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8" name="Line"/>
          <p:cNvSpPr/>
          <p:nvPr/>
        </p:nvSpPr>
        <p:spPr>
          <a:xfrm>
            <a:off x="9461500" y="460163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79" name="Line"/>
          <p:cNvSpPr/>
          <p:nvPr/>
        </p:nvSpPr>
        <p:spPr>
          <a:xfrm>
            <a:off x="9474200" y="511598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0" name="Line"/>
          <p:cNvSpPr/>
          <p:nvPr/>
        </p:nvSpPr>
        <p:spPr>
          <a:xfrm>
            <a:off x="9474200" y="4087283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1" name="Line"/>
          <p:cNvSpPr/>
          <p:nvPr/>
        </p:nvSpPr>
        <p:spPr>
          <a:xfrm>
            <a:off x="9474200" y="6593416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2" name="Line"/>
          <p:cNvSpPr/>
          <p:nvPr/>
        </p:nvSpPr>
        <p:spPr>
          <a:xfrm>
            <a:off x="9474200" y="6111875"/>
            <a:ext cx="7513465" cy="1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3" name="apyrase"/>
          <p:cNvSpPr txBox="1"/>
          <p:nvPr/>
        </p:nvSpPr>
        <p:spPr>
          <a:xfrm>
            <a:off x="13499405" y="10492316"/>
            <a:ext cx="119237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apyrase</a:t>
            </a:r>
          </a:p>
        </p:txBody>
      </p:sp>
      <p:sp>
        <p:nvSpPr>
          <p:cNvPr id="484" name="Line"/>
          <p:cNvSpPr/>
          <p:nvPr/>
        </p:nvSpPr>
        <p:spPr>
          <a:xfrm>
            <a:off x="9465733" y="80772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5" name="Line"/>
          <p:cNvSpPr/>
          <p:nvPr/>
        </p:nvSpPr>
        <p:spPr>
          <a:xfrm>
            <a:off x="9478433" y="95504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6" name="Line"/>
          <p:cNvSpPr/>
          <p:nvPr/>
        </p:nvSpPr>
        <p:spPr>
          <a:xfrm>
            <a:off x="9478433" y="9055100"/>
            <a:ext cx="7513465" cy="0"/>
          </a:xfrm>
          <a:prstGeom prst="line">
            <a:avLst/>
          </a:prstGeom>
          <a:ln w="215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7" name="Line"/>
          <p:cNvSpPr/>
          <p:nvPr/>
        </p:nvSpPr>
        <p:spPr>
          <a:xfrm flipV="1">
            <a:off x="17009534" y="2653569"/>
            <a:ext cx="1696289" cy="91115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8" name="Line"/>
          <p:cNvSpPr/>
          <p:nvPr/>
        </p:nvSpPr>
        <p:spPr>
          <a:xfrm>
            <a:off x="17001066" y="3636857"/>
            <a:ext cx="180834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9" name="Line"/>
          <p:cNvSpPr/>
          <p:nvPr/>
        </p:nvSpPr>
        <p:spPr>
          <a:xfrm>
            <a:off x="17011615" y="3860706"/>
            <a:ext cx="178724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90" name="Line"/>
          <p:cNvSpPr/>
          <p:nvPr/>
        </p:nvSpPr>
        <p:spPr>
          <a:xfrm>
            <a:off x="16967200" y="3853193"/>
            <a:ext cx="1780839" cy="9198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91" name="C"/>
          <p:cNvSpPr txBox="1"/>
          <p:nvPr/>
        </p:nvSpPr>
        <p:spPr>
          <a:xfrm>
            <a:off x="18813644" y="4646964"/>
            <a:ext cx="33436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</a:t>
            </a:r>
          </a:p>
        </p:txBody>
      </p:sp>
      <p:sp>
        <p:nvSpPr>
          <p:cNvPr id="492" name="G"/>
          <p:cNvSpPr txBox="1"/>
          <p:nvPr/>
        </p:nvSpPr>
        <p:spPr>
          <a:xfrm>
            <a:off x="18808005" y="3730739"/>
            <a:ext cx="34564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</a:t>
            </a:r>
          </a:p>
        </p:txBody>
      </p:sp>
      <p:sp>
        <p:nvSpPr>
          <p:cNvPr id="493" name="T"/>
          <p:cNvSpPr txBox="1"/>
          <p:nvPr/>
        </p:nvSpPr>
        <p:spPr>
          <a:xfrm>
            <a:off x="18820706" y="3380774"/>
            <a:ext cx="28925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</a:t>
            </a:r>
          </a:p>
        </p:txBody>
      </p:sp>
      <p:sp>
        <p:nvSpPr>
          <p:cNvPr id="494" name="A"/>
          <p:cNvSpPr txBox="1"/>
          <p:nvPr/>
        </p:nvSpPr>
        <p:spPr>
          <a:xfrm>
            <a:off x="18784028" y="2317783"/>
            <a:ext cx="31181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495" name="~$1 in quantity 1…"/>
          <p:cNvSpPr txBox="1"/>
          <p:nvPr/>
        </p:nvSpPr>
        <p:spPr>
          <a:xfrm>
            <a:off x="21143993" y="3701477"/>
            <a:ext cx="2780081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~$1 in quantity 1</a:t>
            </a:r>
          </a:p>
          <a:p>
            <a:pPr algn="l"/>
            <a:r>
              <a:t>$0.0037 in quantity.</a:t>
            </a:r>
          </a:p>
        </p:txBody>
      </p:sp>
      <p:sp>
        <p:nvSpPr>
          <p:cNvPr id="496" name="For ACSeq: 120nM, 120uL * 20"/>
          <p:cNvSpPr txBox="1"/>
          <p:nvPr/>
        </p:nvSpPr>
        <p:spPr>
          <a:xfrm>
            <a:off x="19425056" y="3190268"/>
            <a:ext cx="435528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For ACSeq: 120nM, 120uL * 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Appendix - Fluid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Appendix - Fluidics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ACSeq - Surface attach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 - Surface attachment</a:t>
            </a:r>
          </a:p>
        </p:txBody>
      </p:sp>
      <p:pic>
        <p:nvPicPr>
          <p:cNvPr id="5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98600" y="8322343"/>
            <a:ext cx="11869147" cy="3409539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https://www.sciencedirect.com/science/article/abs/pii/S0003269701950882?via%3Dihub"/>
          <p:cNvSpPr txBox="1"/>
          <p:nvPr/>
        </p:nvSpPr>
        <p:spPr>
          <a:xfrm>
            <a:off x="184556" y="13129717"/>
            <a:ext cx="1228008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https://www.sciencedirect.com/science/article/abs/pii/S0003269701950882?via%3Dihub</a:t>
            </a:r>
          </a:p>
        </p:txBody>
      </p:sp>
      <p:sp>
        <p:nvSpPr>
          <p:cNvPr id="503" name="+ Random priming"/>
          <p:cNvSpPr txBox="1"/>
          <p:nvPr/>
        </p:nvSpPr>
        <p:spPr>
          <a:xfrm>
            <a:off x="19708063" y="11097717"/>
            <a:ext cx="264627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+ Random priming</a:t>
            </a:r>
          </a:p>
        </p:txBody>
      </p:sp>
      <p:pic>
        <p:nvPicPr>
          <p:cNvPr id="5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500" y="8937814"/>
            <a:ext cx="11163262" cy="3647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8800" y="3191295"/>
            <a:ext cx="7416221" cy="4940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Apyrase: https://science.sciencemag.org/content/281/5375/363 (1998)"/>
          <p:cNvSpPr txBox="1"/>
          <p:nvPr/>
        </p:nvSpPr>
        <p:spPr>
          <a:xfrm>
            <a:off x="124148" y="13004504"/>
            <a:ext cx="973196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Apyrase: </a:t>
            </a:r>
            <a:r>
              <a:rPr u="sng">
                <a:hlinkClick r:id="rId2" invalidUrl="" action="" tgtFrame="" tooltip="" history="1" highlightClick="0" endSnd="0"/>
              </a:rPr>
              <a:t>https://science.sciencemag.org/content/281/5375/363</a:t>
            </a:r>
            <a:r>
              <a:t> (1998)</a:t>
            </a:r>
          </a:p>
        </p:txBody>
      </p:sp>
      <p:pic>
        <p:nvPicPr>
          <p:cNvPr id="5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0031" y="3847703"/>
            <a:ext cx="6103962" cy="6020670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apyrase"/>
          <p:cNvSpPr txBox="1"/>
          <p:nvPr/>
        </p:nvSpPr>
        <p:spPr>
          <a:xfrm>
            <a:off x="12737405" y="7234813"/>
            <a:ext cx="119237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apyrase</a:t>
            </a:r>
          </a:p>
        </p:txBody>
      </p:sp>
      <p:sp>
        <p:nvSpPr>
          <p:cNvPr id="510" name="A"/>
          <p:cNvSpPr txBox="1"/>
          <p:nvPr/>
        </p:nvSpPr>
        <p:spPr>
          <a:xfrm>
            <a:off x="11243039" y="4499976"/>
            <a:ext cx="31181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</a:t>
            </a:r>
          </a:p>
        </p:txBody>
      </p:sp>
      <p:sp>
        <p:nvSpPr>
          <p:cNvPr id="511" name="T"/>
          <p:cNvSpPr txBox="1"/>
          <p:nvPr/>
        </p:nvSpPr>
        <p:spPr>
          <a:xfrm>
            <a:off x="12219533" y="4499976"/>
            <a:ext cx="28925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</a:t>
            </a:r>
          </a:p>
        </p:txBody>
      </p:sp>
      <p:sp>
        <p:nvSpPr>
          <p:cNvPr id="512" name="G"/>
          <p:cNvSpPr txBox="1"/>
          <p:nvPr/>
        </p:nvSpPr>
        <p:spPr>
          <a:xfrm>
            <a:off x="13160773" y="4499976"/>
            <a:ext cx="34564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</a:t>
            </a:r>
          </a:p>
        </p:txBody>
      </p:sp>
      <p:sp>
        <p:nvSpPr>
          <p:cNvPr id="513" name="C"/>
          <p:cNvSpPr txBox="1"/>
          <p:nvPr/>
        </p:nvSpPr>
        <p:spPr>
          <a:xfrm>
            <a:off x="14123144" y="4499976"/>
            <a:ext cx="33436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</a:t>
            </a:r>
          </a:p>
        </p:txBody>
      </p:sp>
      <p:sp>
        <p:nvSpPr>
          <p:cNvPr id="518" name="Connection Line"/>
          <p:cNvSpPr/>
          <p:nvPr/>
        </p:nvSpPr>
        <p:spPr>
          <a:xfrm>
            <a:off x="12192000" y="5155056"/>
            <a:ext cx="2119574" cy="1759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8" h="19473" fill="norm" stroke="1" extrusionOk="0">
                <a:moveTo>
                  <a:pt x="20591" y="0"/>
                </a:moveTo>
                <a:cubicBezTo>
                  <a:pt x="21600" y="15319"/>
                  <a:pt x="14736" y="21600"/>
                  <a:pt x="0" y="18842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519" name="Connection Line"/>
          <p:cNvSpPr/>
          <p:nvPr/>
        </p:nvSpPr>
        <p:spPr>
          <a:xfrm>
            <a:off x="12192000" y="5136006"/>
            <a:ext cx="1143677" cy="1721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70" h="21600" fill="norm" stroke="1" extrusionOk="0">
                <a:moveTo>
                  <a:pt x="20569" y="0"/>
                </a:moveTo>
                <a:cubicBezTo>
                  <a:pt x="21600" y="14017"/>
                  <a:pt x="14744" y="21217"/>
                  <a:pt x="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520" name="Connection Line"/>
          <p:cNvSpPr/>
          <p:nvPr/>
        </p:nvSpPr>
        <p:spPr>
          <a:xfrm>
            <a:off x="11389945" y="5161406"/>
            <a:ext cx="802056" cy="1696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98" h="21586" fill="norm" stroke="1" extrusionOk="0">
                <a:moveTo>
                  <a:pt x="245" y="0"/>
                </a:moveTo>
                <a:cubicBezTo>
                  <a:pt x="-1402" y="14405"/>
                  <a:pt x="5249" y="21600"/>
                  <a:pt x="20198" y="21586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521" name="Connection Line"/>
          <p:cNvSpPr/>
          <p:nvPr/>
        </p:nvSpPr>
        <p:spPr>
          <a:xfrm>
            <a:off x="12192000" y="5161406"/>
            <a:ext cx="179235" cy="1696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OVID19 Time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COVID19 Timeline</a:t>
            </a:r>
          </a:p>
        </p:txBody>
      </p:sp>
      <p:sp>
        <p:nvSpPr>
          <p:cNvPr id="164" name="Line"/>
          <p:cNvSpPr/>
          <p:nvPr/>
        </p:nvSpPr>
        <p:spPr>
          <a:xfrm>
            <a:off x="3808017" y="6832866"/>
            <a:ext cx="1776019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" name="Line"/>
          <p:cNvSpPr/>
          <p:nvPr/>
        </p:nvSpPr>
        <p:spPr>
          <a:xfrm flipV="1">
            <a:off x="3819130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6" name="17th Nov 2019…"/>
          <p:cNvSpPr txBox="1"/>
          <p:nvPr/>
        </p:nvSpPr>
        <p:spPr>
          <a:xfrm>
            <a:off x="2060853" y="7549197"/>
            <a:ext cx="1863586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17th Nov 2019</a:t>
            </a:r>
          </a:p>
          <a:p>
            <a:pPr algn="r">
              <a:defRPr sz="2100"/>
            </a:pPr>
            <a:r>
              <a:t>First Case</a:t>
            </a:r>
          </a:p>
        </p:txBody>
      </p:sp>
      <p:sp>
        <p:nvSpPr>
          <p:cNvPr id="167" name="https://www.theguardian.com/world/2020/mar/13/first-covid-19-case-happened-in-november-china-government-records-show-report…"/>
          <p:cNvSpPr txBox="1"/>
          <p:nvPr/>
        </p:nvSpPr>
        <p:spPr>
          <a:xfrm>
            <a:off x="9431056" y="11682958"/>
            <a:ext cx="10543795" cy="808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https://www.theguardian.com/world/2020/mar/13/first-covid-19-case-happened-in-november-china-government-records-show-report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https://time.com/5882918/zhang-yongzhen-interview-china-coronavirus-genome/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https://www.statnews.com/2020/03/17/a-fiasco-in-the-making-as-the-coronavirus-pandemic-takes-hold-we-are-making-decisions-without-reliable-data/</a:t>
            </a:r>
            <a:endParaRPr>
              <a:solidFill>
                <a:srgbClr val="000000"/>
              </a:solidFill>
            </a:endParaRPr>
          </a:p>
          <a:p>
            <a:pPr algn="l" defTabSz="355600">
              <a:defRPr sz="1200">
                <a:solidFill>
                  <a:srgbClr val="E4AF0A"/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https://ourworldindata.org/grapher/full-list-total-tests-for-covid-19?time=2020-02-20..2020-04-01</a:t>
            </a:r>
          </a:p>
        </p:txBody>
      </p:sp>
      <p:sp>
        <p:nvSpPr>
          <p:cNvPr id="168" name="Line"/>
          <p:cNvSpPr/>
          <p:nvPr/>
        </p:nvSpPr>
        <p:spPr>
          <a:xfrm flipV="1">
            <a:off x="5762230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" name="3rd Jan 2020…"/>
          <p:cNvSpPr txBox="1"/>
          <p:nvPr/>
        </p:nvSpPr>
        <p:spPr>
          <a:xfrm>
            <a:off x="3940711" y="7441958"/>
            <a:ext cx="2198828" cy="72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3rd Jan 2020</a:t>
            </a:r>
          </a:p>
          <a:p>
            <a:pPr algn="r">
              <a:defRPr sz="2100"/>
            </a:pPr>
            <a:r>
              <a:t>Sample Received</a:t>
            </a:r>
          </a:p>
        </p:txBody>
      </p:sp>
      <p:sp>
        <p:nvSpPr>
          <p:cNvPr id="170" name="Line"/>
          <p:cNvSpPr/>
          <p:nvPr/>
        </p:nvSpPr>
        <p:spPr>
          <a:xfrm flipV="1">
            <a:off x="58892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1" name="5th Jan 2020…"/>
          <p:cNvSpPr txBox="1"/>
          <p:nvPr/>
        </p:nvSpPr>
        <p:spPr>
          <a:xfrm>
            <a:off x="3522483" y="5437670"/>
            <a:ext cx="2451127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100"/>
            </a:pPr>
            <a:r>
              <a:t>5th Jan 2020</a:t>
            </a:r>
          </a:p>
          <a:p>
            <a:pPr algn="r">
              <a:defRPr sz="2100"/>
            </a:pPr>
            <a:r>
              <a:t>Sample Sequenced</a:t>
            </a:r>
          </a:p>
        </p:txBody>
      </p:sp>
      <p:sp>
        <p:nvSpPr>
          <p:cNvPr id="172" name="Line"/>
          <p:cNvSpPr/>
          <p:nvPr/>
        </p:nvSpPr>
        <p:spPr>
          <a:xfrm flipV="1">
            <a:off x="61940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" name="11th Jan 2020…"/>
          <p:cNvSpPr txBox="1"/>
          <p:nvPr/>
        </p:nvSpPr>
        <p:spPr>
          <a:xfrm>
            <a:off x="6098005" y="5437670"/>
            <a:ext cx="1843051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11th Jan 2020</a:t>
            </a:r>
          </a:p>
          <a:p>
            <a:pPr>
              <a:defRPr sz="2100"/>
            </a:pPr>
            <a:r>
              <a:t>Seq. Released</a:t>
            </a:r>
          </a:p>
        </p:txBody>
      </p:sp>
      <p:sp>
        <p:nvSpPr>
          <p:cNvPr id="174" name="Line"/>
          <p:cNvSpPr/>
          <p:nvPr/>
        </p:nvSpPr>
        <p:spPr>
          <a:xfrm flipV="1">
            <a:off x="6448294" y="6820166"/>
            <a:ext cx="1" cy="6262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5" name="17th Jan 2020…"/>
          <p:cNvSpPr txBox="1"/>
          <p:nvPr/>
        </p:nvSpPr>
        <p:spPr>
          <a:xfrm>
            <a:off x="6366274" y="7498930"/>
            <a:ext cx="1814513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00"/>
            </a:pPr>
            <a:r>
              <a:t>17th Jan 2020</a:t>
            </a:r>
          </a:p>
          <a:p>
            <a:pPr>
              <a:defRPr sz="2100"/>
            </a:pPr>
            <a:r>
              <a:t>(Berlin)</a:t>
            </a:r>
          </a:p>
        </p:txBody>
      </p:sp>
      <p:sp>
        <p:nvSpPr>
          <p:cNvPr id="176" name="Line"/>
          <p:cNvSpPr/>
          <p:nvPr/>
        </p:nvSpPr>
        <p:spPr>
          <a:xfrm flipV="1">
            <a:off x="11376068" y="6231993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" name="17th March 2020…"/>
          <p:cNvSpPr txBox="1"/>
          <p:nvPr/>
        </p:nvSpPr>
        <p:spPr>
          <a:xfrm>
            <a:off x="8539446" y="5437670"/>
            <a:ext cx="2243368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17th March 2020</a:t>
            </a:r>
          </a:p>
          <a:p>
            <a:pPr algn="l">
              <a:defRPr sz="2100"/>
            </a:pPr>
            <a:r>
              <a:t>“no ability to test”</a:t>
            </a:r>
          </a:p>
        </p:txBody>
      </p:sp>
      <p:sp>
        <p:nvSpPr>
          <p:cNvPr id="178" name="Line"/>
          <p:cNvSpPr/>
          <p:nvPr/>
        </p:nvSpPr>
        <p:spPr>
          <a:xfrm flipV="1">
            <a:off x="9661129" y="6820166"/>
            <a:ext cx="1" cy="62627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9" name="29th March 2020…"/>
          <p:cNvSpPr txBox="1"/>
          <p:nvPr/>
        </p:nvSpPr>
        <p:spPr>
          <a:xfrm>
            <a:off x="9580846" y="7474978"/>
            <a:ext cx="2135621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29th March 2020</a:t>
            </a:r>
          </a:p>
          <a:p>
            <a:pPr algn="l">
              <a:defRPr sz="2100"/>
            </a:pPr>
            <a:r>
              <a:t>~1M Tests in US</a:t>
            </a:r>
          </a:p>
        </p:txBody>
      </p:sp>
      <p:sp>
        <p:nvSpPr>
          <p:cNvPr id="180" name="Line"/>
          <p:cNvSpPr/>
          <p:nvPr/>
        </p:nvSpPr>
        <p:spPr>
          <a:xfrm flipV="1">
            <a:off x="16976330" y="6218569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1" name="12th Sept 2020…"/>
          <p:cNvSpPr txBox="1"/>
          <p:nvPr/>
        </p:nvSpPr>
        <p:spPr>
          <a:xfrm>
            <a:off x="15880047" y="5437670"/>
            <a:ext cx="2451127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12th Sept 2020</a:t>
            </a:r>
          </a:p>
          <a:p>
            <a:pPr>
              <a:defRPr sz="2100"/>
            </a:pPr>
            <a:r>
              <a:t>~100M Tests in US</a:t>
            </a:r>
          </a:p>
        </p:txBody>
      </p:sp>
      <p:sp>
        <p:nvSpPr>
          <p:cNvPr id="182" name="2 Months from first case to sequence.…"/>
          <p:cNvSpPr txBox="1"/>
          <p:nvPr/>
        </p:nvSpPr>
        <p:spPr>
          <a:xfrm>
            <a:off x="233864" y="11585408"/>
            <a:ext cx="8930272" cy="1953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100"/>
            </a:pPr>
            <a:r>
              <a:t>2 Months from first case to sequence.</a:t>
            </a:r>
          </a:p>
          <a:p>
            <a:pPr algn="l">
              <a:defRPr sz="4100"/>
            </a:pPr>
            <a:r>
              <a:t>~5 Months from first case to 1M Tests</a:t>
            </a:r>
          </a:p>
          <a:p>
            <a:pPr algn="l">
              <a:defRPr sz="4100"/>
            </a:pPr>
            <a:r>
              <a:t>~10 Months for 100M Tests</a:t>
            </a:r>
          </a:p>
        </p:txBody>
      </p:sp>
      <p:sp>
        <p:nvSpPr>
          <p:cNvPr id="183" name="December 11, 2020…"/>
          <p:cNvSpPr txBox="1"/>
          <p:nvPr/>
        </p:nvSpPr>
        <p:spPr>
          <a:xfrm>
            <a:off x="20292787" y="7562525"/>
            <a:ext cx="2436987" cy="70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1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December 11, 2020</a:t>
            </a:r>
          </a:p>
          <a:p>
            <a:pPr defTabSz="457200">
              <a:defRPr sz="21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Vaccine Approved</a:t>
            </a:r>
          </a:p>
        </p:txBody>
      </p:sp>
      <p:sp>
        <p:nvSpPr>
          <p:cNvPr id="184" name="Line"/>
          <p:cNvSpPr/>
          <p:nvPr/>
        </p:nvSpPr>
        <p:spPr>
          <a:xfrm flipV="1">
            <a:off x="21548329" y="6832378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" name="Line"/>
          <p:cNvSpPr/>
          <p:nvPr/>
        </p:nvSpPr>
        <p:spPr>
          <a:xfrm flipV="1">
            <a:off x="8784830" y="6257393"/>
            <a:ext cx="1" cy="62627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" name="30th April 2020…"/>
          <p:cNvSpPr txBox="1"/>
          <p:nvPr/>
        </p:nvSpPr>
        <p:spPr>
          <a:xfrm>
            <a:off x="11337968" y="5437670"/>
            <a:ext cx="2766899" cy="729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100"/>
            </a:pPr>
            <a:r>
              <a:t>30th April 2020</a:t>
            </a:r>
          </a:p>
          <a:p>
            <a:pPr algn="l">
              <a:defRPr sz="2100"/>
            </a:pPr>
            <a:r>
              <a:t>Phase 1 Vaccine Trials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Appendix - Nucleotid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Appendix - Nucleotides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ACSeq, no terminators, no cleavable lab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ACSeq, no terminators, no cleavable label</a:t>
            </a:r>
          </a:p>
        </p:txBody>
      </p:sp>
      <p:pic>
        <p:nvPicPr>
          <p:cNvPr id="5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35383" y="5619760"/>
            <a:ext cx="11696476" cy="3945559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https://www.ncbi.nlm.nih.gov/pmc/articles/PMC1783441/"/>
          <p:cNvSpPr txBox="1"/>
          <p:nvPr/>
        </p:nvSpPr>
        <p:spPr>
          <a:xfrm>
            <a:off x="16323025" y="9582248"/>
            <a:ext cx="795558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https://www.ncbi.nlm.nih.gov/pmc/articles/PMC1783441/</a:t>
            </a:r>
          </a:p>
        </p:txBody>
      </p:sp>
      <p:sp>
        <p:nvSpPr>
          <p:cNvPr id="528" name="https://www.tandfonline.com/doi/abs/10.1080/07391102.1989.10507773"/>
          <p:cNvSpPr txBox="1"/>
          <p:nvPr/>
        </p:nvSpPr>
        <p:spPr>
          <a:xfrm>
            <a:off x="161239" y="12012117"/>
            <a:ext cx="1004072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https://www.tandfonline.com/doi/abs/10.1080/07391102.1989.10507773</a:t>
            </a:r>
          </a:p>
        </p:txBody>
      </p:sp>
      <p:sp>
        <p:nvSpPr>
          <p:cNvPr id="529" name="https://www.sciencedirect.com/science/article/abs/pii/S016816560000417X"/>
          <p:cNvSpPr txBox="1"/>
          <p:nvPr/>
        </p:nvSpPr>
        <p:spPr>
          <a:xfrm>
            <a:off x="176479" y="12461998"/>
            <a:ext cx="1046744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https://www.sciencedirect.com/science/article/abs/pii/S016816560000417X</a:t>
            </a:r>
          </a:p>
        </p:txBody>
      </p:sp>
      <p:sp>
        <p:nvSpPr>
          <p:cNvPr id="530" name="https://www.sciencedirect.com/science/article/abs/pii/S016816560000420X"/>
          <p:cNvSpPr txBox="1"/>
          <p:nvPr/>
        </p:nvSpPr>
        <p:spPr>
          <a:xfrm>
            <a:off x="176479" y="12875717"/>
            <a:ext cx="1046744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https://www.sciencedirect.com/science/article/abs/pii/S016816560000420X</a:t>
            </a:r>
          </a:p>
        </p:txBody>
      </p:sp>
      <p:sp>
        <p:nvSpPr>
          <p:cNvPr id="531" name="https://www.pnas.org/content/pnas/100/7/3960.full.pdf"/>
          <p:cNvSpPr txBox="1"/>
          <p:nvPr/>
        </p:nvSpPr>
        <p:spPr>
          <a:xfrm>
            <a:off x="3850766" y="9582248"/>
            <a:ext cx="763066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2481CC"/>
                </a:solidFill>
              </a:defRPr>
            </a:lvl1pPr>
          </a:lstStyle>
          <a:p>
            <a:pPr/>
            <a:r>
              <a:t>https://www.pnas.org/content/pnas/100/7/3960.full.pdf</a:t>
            </a:r>
          </a:p>
        </p:txBody>
      </p:sp>
      <p:pic>
        <p:nvPicPr>
          <p:cNvPr id="5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899" y="4754374"/>
            <a:ext cx="10933995" cy="48890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ACSeq, nucleotide cos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ACSeq, nucleotide costs</a:t>
            </a:r>
          </a:p>
        </p:txBody>
      </p:sp>
      <p:pic>
        <p:nvPicPr>
          <p:cNvPr id="5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7407" y="2423983"/>
            <a:ext cx="12170786" cy="10787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000" y="2441980"/>
            <a:ext cx="8178397" cy="3933420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100nM, 120uL = $0.00003 per flow"/>
          <p:cNvSpPr txBox="1"/>
          <p:nvPr/>
        </p:nvSpPr>
        <p:spPr>
          <a:xfrm>
            <a:off x="13525347" y="6627317"/>
            <a:ext cx="487710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100nM, 120uL = $0.00003 per flow</a:t>
            </a:r>
          </a:p>
        </p:txBody>
      </p:sp>
      <p:sp>
        <p:nvSpPr>
          <p:cNvPr id="538" name="$0.0037 for 30 cycles (30x4, 60+ bases)"/>
          <p:cNvSpPr txBox="1"/>
          <p:nvPr/>
        </p:nvSpPr>
        <p:spPr>
          <a:xfrm>
            <a:off x="13500201" y="7239000"/>
            <a:ext cx="553699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$0.0037 for 30 cycles (30x4, 60+ bases)</a:t>
            </a:r>
          </a:p>
        </p:txBody>
      </p:sp>
      <p:sp>
        <p:nvSpPr>
          <p:cNvPr id="539" name="https://www.freepatentsonline.com/8367377.pdf"/>
          <p:cNvSpPr txBox="1"/>
          <p:nvPr/>
        </p:nvSpPr>
        <p:spPr>
          <a:xfrm>
            <a:off x="17598085" y="1928317"/>
            <a:ext cx="671383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https://www.freepatentsonline.com/8367377.pdf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Appendix - Extra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Appendix - Extraction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3" name="Table"/>
          <p:cNvGraphicFramePr/>
          <p:nvPr/>
        </p:nvGraphicFramePr>
        <p:xfrm>
          <a:off x="7010400" y="3131911"/>
          <a:ext cx="10985500" cy="825601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3657600"/>
                <a:gridCol w="3657600"/>
                <a:gridCol w="3657600"/>
              </a:tblGrid>
              <a:tr h="117761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b="1" sz="3200"/>
                        <a:t>Method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b="1" sz="3200"/>
                        <a:t>Cost/Sample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b="1" sz="3200"/>
                        <a:t>1000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7761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b="1" sz="3200"/>
                        <a:t>MagBeads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$1.70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$0.6 to $1.5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7761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b="1" sz="3200"/>
                        <a:t>Spin Column Kit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$0.20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17761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b="1" sz="3200"/>
                        <a:t>Spin Column Only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$0.05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17761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b="1" sz="3200"/>
                        <a:t>QIAamp Viral RNA Kit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$4.82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7761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b="1" sz="3200"/>
                        <a:t>Quick-DNA Viral 96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$3.10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17761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b="1" sz="3200"/>
                        <a:t>Roche MagNA 96
(LabCorp)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$4.42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New picture" descr="New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393" y="2349500"/>
            <a:ext cx="13014160" cy="899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70244" y="2465538"/>
            <a:ext cx="7536527" cy="7743782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https://www.biorxiv.org/content/10.1101/2020.11.10.375022v1.full"/>
          <p:cNvSpPr txBox="1"/>
          <p:nvPr/>
        </p:nvSpPr>
        <p:spPr>
          <a:xfrm>
            <a:off x="18707333" y="10941789"/>
            <a:ext cx="4623817" cy="275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pPr/>
            <a:r>
              <a:t>https://www.biorxiv.org/content/10.1101/2020.11.10.375022v1.full</a:t>
            </a:r>
          </a:p>
        </p:txBody>
      </p:sp>
      <p:sp>
        <p:nvSpPr>
          <p:cNvPr id="548" name="QIAseq FX Single-cell RNA-seq library kit (Qiagen) coupled with human rRNA depletion"/>
          <p:cNvSpPr txBox="1"/>
          <p:nvPr/>
        </p:nvSpPr>
        <p:spPr>
          <a:xfrm>
            <a:off x="17763920" y="6300230"/>
            <a:ext cx="651023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solidFill>
                  <a:srgbClr val="1919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QIAseq FX Single-cell RNA-seq library kit (Qiagen) coupled with human rRNA depletion</a:t>
            </a:r>
          </a:p>
        </p:txBody>
      </p:sp>
      <p:sp>
        <p:nvSpPr>
          <p:cNvPr id="549" name="Line"/>
          <p:cNvSpPr/>
          <p:nvPr/>
        </p:nvSpPr>
        <p:spPr>
          <a:xfrm flipH="1">
            <a:off x="17743707" y="6685001"/>
            <a:ext cx="245169" cy="84316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50" name="Total RNA: 50Kb to 500Kb from target genome (SARS-CoV-2 30Kb)"/>
          <p:cNvSpPr txBox="1"/>
          <p:nvPr/>
        </p:nvSpPr>
        <p:spPr>
          <a:xfrm>
            <a:off x="30429" y="12692121"/>
            <a:ext cx="928634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Total RNA: 50Kb to 500Kb from target genome (SARS-CoV-2 30Kb)</a:t>
            </a:r>
          </a:p>
        </p:txBody>
      </p:sp>
      <p:sp>
        <p:nvSpPr>
          <p:cNvPr id="551" name="Deplete rRNA: 100Kb to 1Mb from target genome (SARS-CoV-2 30Kb)"/>
          <p:cNvSpPr txBox="1"/>
          <p:nvPr/>
        </p:nvSpPr>
        <p:spPr>
          <a:xfrm>
            <a:off x="45923" y="13149320"/>
            <a:ext cx="968715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Deplete rRNA: 100Kb to 1Mb from target genome (SARS-CoV-2 30Kb)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Appendix - Multiplex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Appendix - Multiplexing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Illumina Multiplex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Multiplexing</a:t>
            </a:r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5700" y="3149600"/>
            <a:ext cx="6731000" cy="822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50550" y="2841642"/>
            <a:ext cx="8784988" cy="6066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92655" y="7947725"/>
            <a:ext cx="5927337" cy="557777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Line"/>
          <p:cNvSpPr/>
          <p:nvPr/>
        </p:nvSpPr>
        <p:spPr>
          <a:xfrm>
            <a:off x="17983199" y="6400799"/>
            <a:ext cx="2818731" cy="28187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0" name="https://international.neb.com/products/e6446-nebnext-multiplex-oligos-for-illumina-96-unique-dual-index-primer-pairs-set-4#Product%20Information"/>
          <p:cNvSpPr txBox="1"/>
          <p:nvPr/>
        </p:nvSpPr>
        <p:spPr>
          <a:xfrm>
            <a:off x="151969" y="13180974"/>
            <a:ext cx="15409012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https://international.neb.com/products/e6446-nebnext-multiplex-oligos-for-illumina-96-unique-dual-index-primer-pairs-set-4#Product%20Information</a:t>
            </a:r>
          </a:p>
        </p:txBody>
      </p:sp>
      <p:sp>
        <p:nvSpPr>
          <p:cNvPr id="561" name="Nearly 50% variation in read count"/>
          <p:cNvSpPr txBox="1"/>
          <p:nvPr/>
        </p:nvSpPr>
        <p:spPr>
          <a:xfrm>
            <a:off x="13362127" y="12113717"/>
            <a:ext cx="482254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Nearly 50% variation in read count</a:t>
            </a:r>
          </a:p>
        </p:txBody>
      </p:sp>
      <p:sp>
        <p:nvSpPr>
          <p:cNvPr id="562" name="~25% variation in read count"/>
          <p:cNvSpPr txBox="1"/>
          <p:nvPr/>
        </p:nvSpPr>
        <p:spPr>
          <a:xfrm>
            <a:off x="3231946" y="11173917"/>
            <a:ext cx="405170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~25% variation in read count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Illumina Multiplexing &gt;$1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Illumina Multiplexing &gt;$15</a:t>
            </a:r>
          </a:p>
        </p:txBody>
      </p:sp>
      <p:pic>
        <p:nvPicPr>
          <p:cNvPr id="5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187" y="4674135"/>
            <a:ext cx="9647773" cy="4777945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https://www.illumina.com/science/technology/next-generation-sequencing/beginners/ngs-cost.html"/>
          <p:cNvSpPr txBox="1"/>
          <p:nvPr/>
        </p:nvSpPr>
        <p:spPr>
          <a:xfrm>
            <a:off x="-69038" y="9929317"/>
            <a:ext cx="1370167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https://www.illumina.com/science/technology/next-generation-sequencing/beginners/ngs-cost.html</a:t>
            </a:r>
          </a:p>
        </p:txBody>
      </p:sp>
      <p:sp>
        <p:nvSpPr>
          <p:cNvPr id="567" name="NextSeq, medium output run.…"/>
          <p:cNvSpPr txBox="1"/>
          <p:nvPr/>
        </p:nvSpPr>
        <p:spPr>
          <a:xfrm>
            <a:off x="14130290" y="7631654"/>
            <a:ext cx="10165399" cy="1616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355600">
              <a:defRPr sz="2500">
                <a:solidFill>
                  <a:srgbClr val="000000"/>
                </a:solidFill>
              </a:defRPr>
            </a:pPr>
            <a:r>
              <a:t>NextSeq, medium output run.</a:t>
            </a:r>
          </a:p>
          <a:p>
            <a:pPr algn="l" defTabSz="355600">
              <a:defRPr sz="2500">
                <a:solidFill>
                  <a:srgbClr val="000000"/>
                </a:solidFill>
              </a:defRPr>
            </a:pPr>
            <a:r>
              <a:t>Multiplexing to 384 samples here gives a base sequencing cost of $6.5</a:t>
            </a:r>
          </a:p>
          <a:p>
            <a:pPr algn="l" defTabSz="355600">
              <a:defRPr sz="2500">
                <a:solidFill>
                  <a:srgbClr val="000000"/>
                </a:solidFill>
              </a:defRPr>
            </a:pPr>
            <a:r>
              <a:t>(this is before labor and library prep costs which push this to ~$15).</a:t>
            </a:r>
          </a:p>
          <a:p>
            <a:pPr algn="l" defTabSz="355600">
              <a:defRPr sz="2500">
                <a:solidFill>
                  <a:srgbClr val="000000"/>
                </a:solidFill>
              </a:defRPr>
            </a:pPr>
            <a:r>
              <a:t>Vendors then sell this for &gt;$100</a:t>
            </a:r>
          </a:p>
        </p:txBody>
      </p:sp>
      <p:pic>
        <p:nvPicPr>
          <p:cNvPr id="5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47603" y="4613785"/>
            <a:ext cx="10130776" cy="3051909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https://www.research.colostate.edu/genomics/pricing/"/>
          <p:cNvSpPr txBox="1"/>
          <p:nvPr/>
        </p:nvSpPr>
        <p:spPr>
          <a:xfrm>
            <a:off x="14147139" y="9893815"/>
            <a:ext cx="751972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https://www.research.colostate.edu/genomics/pricing/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sp>
        <p:nvSpPr>
          <p:cNvPr id="189" name="Critically important for variant tracking:…"/>
          <p:cNvSpPr txBox="1"/>
          <p:nvPr>
            <p:ph type="body" sz="half" idx="1"/>
          </p:nvPr>
        </p:nvSpPr>
        <p:spPr>
          <a:xfrm>
            <a:off x="1206500" y="3224302"/>
            <a:ext cx="21971000" cy="4040075"/>
          </a:xfrm>
          <a:prstGeom prst="rect">
            <a:avLst/>
          </a:prstGeom>
        </p:spPr>
        <p:txBody>
          <a:bodyPr/>
          <a:lstStyle/>
          <a:p>
            <a:pPr defTabSz="412750">
              <a:spcBef>
                <a:spcPts val="900"/>
              </a:spcBef>
              <a:defRPr spc="-27" sz="2750"/>
            </a:pPr>
            <a:r>
              <a:t>Critically important for variant tracking:</a:t>
            </a:r>
          </a:p>
          <a:p>
            <a:pPr defTabSz="412750">
              <a:spcBef>
                <a:spcPts val="900"/>
              </a:spcBef>
              <a:defRPr spc="-27" sz="2750"/>
            </a:pPr>
          </a:p>
          <a:p>
            <a:pPr defTabSz="412750">
              <a:spcBef>
                <a:spcPts val="900"/>
              </a:spcBef>
              <a:defRPr spc="-27" sz="2750"/>
            </a:pPr>
            <a:r>
              <a:t>“As COVID-19 cases surge again in the United States, coronavirus variants are on the rise. But researchers fear that the country is ramping up  [sequencing based] surveillance of the coronavirus SARS-CoV-2 too slowly, allowing these variants — which evidence shows</a:t>
            </a:r>
            <a:r>
              <a:rPr spc="-6" sz="637">
                <a:solidFill>
                  <a:srgbClr val="006699"/>
                </a:solidFill>
              </a:rPr>
              <a:t>1</a:t>
            </a:r>
            <a:r>
              <a:rPr spc="-6" sz="637"/>
              <a:t>,</a:t>
            </a:r>
            <a:r>
              <a:rPr spc="-6" sz="637">
                <a:solidFill>
                  <a:srgbClr val="006699"/>
                </a:solidFill>
              </a:rPr>
              <a:t>2</a:t>
            </a:r>
            <a:r>
              <a:t> could make vaccines less effective — to spread undetected in one of the countries hit hardest by the disease.” Nature News, 07 APRIL 2021</a:t>
            </a:r>
          </a:p>
          <a:p>
            <a:pPr defTabSz="412750">
              <a:spcBef>
                <a:spcPts val="900"/>
              </a:spcBef>
              <a:defRPr spc="-27" sz="2750"/>
            </a:pPr>
          </a:p>
          <a:p>
            <a:pPr defTabSz="412750">
              <a:spcBef>
                <a:spcPts val="900"/>
              </a:spcBef>
              <a:defRPr spc="-27" sz="2750"/>
            </a:pPr>
          </a:p>
          <a:p>
            <a:pPr algn="r" defTabSz="412750">
              <a:spcBef>
                <a:spcPts val="900"/>
              </a:spcBef>
              <a:defRPr spc="-27" sz="2750"/>
            </a:pPr>
            <a:r>
              <a:t>https://www.nature.com/articles/d41586-021-00908-0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" y="6280150"/>
            <a:ext cx="7620000" cy="603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01126" y="7847079"/>
            <a:ext cx="7416919" cy="5614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33" y="4069974"/>
            <a:ext cx="9373239" cy="455995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equencing based diagnostics has been tried…"/>
          <p:cNvSpPr txBox="1"/>
          <p:nvPr>
            <p:ph type="body" sz="half" idx="1"/>
          </p:nvPr>
        </p:nvSpPr>
        <p:spPr>
          <a:xfrm>
            <a:off x="1206500" y="2665502"/>
            <a:ext cx="21971000" cy="4040075"/>
          </a:xfrm>
          <a:prstGeom prst="rect">
            <a:avLst/>
          </a:prstGeom>
        </p:spPr>
        <p:txBody>
          <a:bodyPr/>
          <a:lstStyle/>
          <a:p>
            <a:pPr/>
            <a:r>
              <a:t>Sequencing based diagnostics has been tried…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30625" y="3582670"/>
            <a:ext cx="9145942" cy="6550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79233" y="8877174"/>
            <a:ext cx="5487372" cy="4779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sp>
        <p:nvSpPr>
          <p:cNvPr id="200" name="…and failed to gain traction"/>
          <p:cNvSpPr txBox="1"/>
          <p:nvPr>
            <p:ph type="body" sz="half" idx="1"/>
          </p:nvPr>
        </p:nvSpPr>
        <p:spPr>
          <a:xfrm>
            <a:off x="1206500" y="2724769"/>
            <a:ext cx="21971000" cy="4040075"/>
          </a:xfrm>
          <a:prstGeom prst="rect">
            <a:avLst/>
          </a:prstGeom>
        </p:spPr>
        <p:txBody>
          <a:bodyPr/>
          <a:lstStyle/>
          <a:p>
            <a:pPr/>
            <a:r>
              <a:t>…and failed to gain traction</a:t>
            </a:r>
          </a:p>
        </p:txBody>
      </p:sp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7240" y="5194784"/>
            <a:ext cx="15549520" cy="4706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equencing and COVID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Sequencing and COVID19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8166" y="4232042"/>
            <a:ext cx="13011425" cy="747132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Because qPCR is $1:"/>
          <p:cNvSpPr txBox="1"/>
          <p:nvPr/>
        </p:nvSpPr>
        <p:spPr>
          <a:xfrm>
            <a:off x="1206500" y="2796537"/>
            <a:ext cx="21971000" cy="8273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spcBef>
                <a:spcPts val="1800"/>
              </a:spcBef>
              <a:defRPr spc="-55" sz="5500">
                <a:solidFill>
                  <a:srgbClr val="000000"/>
                </a:solidFill>
              </a:defRPr>
            </a:lvl1pPr>
          </a:lstStyle>
          <a:p>
            <a:pPr/>
            <a:r>
              <a:t>Because qPCR is $1:</a:t>
            </a:r>
          </a:p>
        </p:txBody>
      </p:sp>
      <p:sp>
        <p:nvSpPr>
          <p:cNvPr id="206" name="http://blog.biosearchtech.com/how-much-is-your-qpcr-assay-really-costing-you"/>
          <p:cNvSpPr txBox="1"/>
          <p:nvPr/>
        </p:nvSpPr>
        <p:spPr>
          <a:xfrm>
            <a:off x="108338" y="13172049"/>
            <a:ext cx="1102705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http://blog.biosearchtech.com/how-much-is-your-qpcr-assay-really-costing-you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